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9" r:id="rId3"/>
    <p:sldId id="606" r:id="rId4"/>
    <p:sldId id="605" r:id="rId5"/>
    <p:sldId id="604" r:id="rId6"/>
    <p:sldId id="603" r:id="rId7"/>
    <p:sldId id="602" r:id="rId8"/>
    <p:sldId id="607" r:id="rId9"/>
    <p:sldId id="601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597" r:id="rId23"/>
    <p:sldId id="598" r:id="rId24"/>
    <p:sldId id="442" r:id="rId25"/>
    <p:sldId id="443" r:id="rId26"/>
    <p:sldId id="444" r:id="rId27"/>
    <p:sldId id="459" r:id="rId28"/>
    <p:sldId id="460" r:id="rId29"/>
    <p:sldId id="590" r:id="rId30"/>
    <p:sldId id="599" r:id="rId31"/>
    <p:sldId id="490" r:id="rId32"/>
    <p:sldId id="413" r:id="rId33"/>
    <p:sldId id="445" r:id="rId34"/>
    <p:sldId id="446" r:id="rId35"/>
    <p:sldId id="447" r:id="rId36"/>
    <p:sldId id="448" r:id="rId37"/>
    <p:sldId id="461" r:id="rId38"/>
    <p:sldId id="455" r:id="rId39"/>
    <p:sldId id="457" r:id="rId40"/>
    <p:sldId id="458" r:id="rId41"/>
    <p:sldId id="608" r:id="rId42"/>
    <p:sldId id="462" r:id="rId43"/>
    <p:sldId id="595" r:id="rId44"/>
    <p:sldId id="482" r:id="rId45"/>
    <p:sldId id="475" r:id="rId46"/>
    <p:sldId id="476" r:id="rId47"/>
    <p:sldId id="489" r:id="rId48"/>
    <p:sldId id="486" r:id="rId49"/>
    <p:sldId id="477" r:id="rId50"/>
    <p:sldId id="485" r:id="rId51"/>
    <p:sldId id="487" r:id="rId52"/>
    <p:sldId id="488" r:id="rId53"/>
    <p:sldId id="593" r:id="rId54"/>
    <p:sldId id="592" r:id="rId55"/>
    <p:sldId id="591" r:id="rId56"/>
    <p:sldId id="478" r:id="rId57"/>
    <p:sldId id="479" r:id="rId58"/>
    <p:sldId id="480" r:id="rId59"/>
    <p:sldId id="481" r:id="rId60"/>
    <p:sldId id="483" r:id="rId61"/>
    <p:sldId id="600" r:id="rId62"/>
    <p:sldId id="463" r:id="rId63"/>
    <p:sldId id="402" r:id="rId64"/>
    <p:sldId id="594" r:id="rId6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E72DD33-DD87-438F-8656-F4ECD17BCF77}">
          <p14:sldIdLst>
            <p14:sldId id="256"/>
            <p14:sldId id="389"/>
            <p14:sldId id="606"/>
            <p14:sldId id="605"/>
            <p14:sldId id="604"/>
            <p14:sldId id="603"/>
            <p14:sldId id="602"/>
            <p14:sldId id="607"/>
            <p14:sldId id="601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597"/>
            <p14:sldId id="598"/>
            <p14:sldId id="442"/>
            <p14:sldId id="443"/>
            <p14:sldId id="444"/>
            <p14:sldId id="459"/>
            <p14:sldId id="460"/>
            <p14:sldId id="590"/>
            <p14:sldId id="599"/>
            <p14:sldId id="490"/>
            <p14:sldId id="413"/>
            <p14:sldId id="445"/>
            <p14:sldId id="446"/>
            <p14:sldId id="447"/>
            <p14:sldId id="448"/>
            <p14:sldId id="461"/>
            <p14:sldId id="455"/>
            <p14:sldId id="457"/>
            <p14:sldId id="458"/>
            <p14:sldId id="608"/>
            <p14:sldId id="462"/>
            <p14:sldId id="595"/>
            <p14:sldId id="482"/>
            <p14:sldId id="475"/>
            <p14:sldId id="476"/>
            <p14:sldId id="489"/>
            <p14:sldId id="486"/>
            <p14:sldId id="477"/>
            <p14:sldId id="485"/>
            <p14:sldId id="487"/>
            <p14:sldId id="488"/>
            <p14:sldId id="593"/>
            <p14:sldId id="592"/>
            <p14:sldId id="591"/>
            <p14:sldId id="478"/>
            <p14:sldId id="479"/>
            <p14:sldId id="480"/>
            <p14:sldId id="481"/>
            <p14:sldId id="483"/>
            <p14:sldId id="600"/>
            <p14:sldId id="463"/>
            <p14:sldId id="402"/>
            <p14:sldId id="5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901DD-100B-493F-9E02-3CEF9FAC2234}" v="3" dt="2022-09-23T20:50:48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105" d="100"/>
          <a:sy n="105" d="100"/>
        </p:scale>
        <p:origin x="174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ь" userId="42d57e403e6e8a5d" providerId="Windows Live" clId="Web-{820901DD-100B-493F-9E02-3CEF9FAC2234}"/>
    <pc:docChg chg="modSld">
      <pc:chgData name="Гость" userId="42d57e403e6e8a5d" providerId="Windows Live" clId="Web-{820901DD-100B-493F-9E02-3CEF9FAC2234}" dt="2022-09-23T20:50:48.341" v="2" actId="1076"/>
      <pc:docMkLst>
        <pc:docMk/>
      </pc:docMkLst>
      <pc:sldChg chg="modSp">
        <pc:chgData name="Гость" userId="42d57e403e6e8a5d" providerId="Windows Live" clId="Web-{820901DD-100B-493F-9E02-3CEF9FAC2234}" dt="2022-09-23T20:50:48.341" v="2" actId="1076"/>
        <pc:sldMkLst>
          <pc:docMk/>
          <pc:sldMk cId="3200820130" sldId="480"/>
        </pc:sldMkLst>
        <pc:picChg chg="mod">
          <ac:chgData name="Гость" userId="42d57e403e6e8a5d" providerId="Windows Live" clId="Web-{820901DD-100B-493F-9E02-3CEF9FAC2234}" dt="2022-09-23T20:50:48.341" v="2" actId="1076"/>
          <ac:picMkLst>
            <pc:docMk/>
            <pc:sldMk cId="3200820130" sldId="480"/>
            <ac:picMk id="307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88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4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4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3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7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84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26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5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3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5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65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6AD2-DA4C-40BF-BD8D-2CB8F96D6E10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E1E71-BFCB-4728-8781-77F35182DB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2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a-resource.ru/wiki/article/id/2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2%D1%81%D1%82%D1%80%D0%BE%D0%B5%D0%BD%D0%BD%D0%BE%D0%B5_%D0%BF%D1%80%D0%BE%D0%B3%D1%80%D0%B0%D0%BC%D0%BC%D0%BD%D0%BE%D0%B5_%D0%BE%D0%B1%D0%B5%D1%81%D0%BF%D0%B5%D1%87%D0%B5%D0%BD%D0%B8%D0%B5" TargetMode="External"/><Relationship Id="rId13" Type="http://schemas.openxmlformats.org/officeDocument/2006/relationships/hyperlink" Target="https://ru.wikipedia.org/wiki/Windows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%D0%9C%D0%B0%D1%88%D0%B8%D0%BD%D0%BD%D1%8B%D0%B9_%D1%8F%D0%B7%D1%8B%D0%BA" TargetMode="External"/><Relationship Id="rId12" Type="http://schemas.openxmlformats.org/officeDocument/2006/relationships/hyperlink" Target="https://ru.wikipedia.org/wiki/%D0%A1%D0%B8%D1%81%D1%82%D0%B5%D0%BC%D0%BD%D0%BE%D0%B5_%D0%BF%D1%80%D0%BE%D0%B3%D1%80%D0%B0%D0%BC%D0%BC%D0%BD%D0%BE%D0%B5_%D0%BE%D0%B1%D0%B5%D1%81%D0%BF%D0%B5%D1%87%D0%B5%D0%BD%D0%B8%D0%B5" TargetMode="External"/><Relationship Id="rId2" Type="http://schemas.openxmlformats.org/officeDocument/2006/relationships/hyperlink" Target="https://ru.wikipedia.org/wiki/%D0%9E%D0%BF%D0%B5%D1%80%D0%B0%D1%86%D0%B8%D0%BE%D0%BD%D0%BD%D0%B0%D1%8F_%D1%81%D0%B8%D1%81%D1%82%D0%B5%D0%BC%D0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0%D0%BF%D0%BF%D0%B0%D1%80%D0%B0%D1%82%D0%BD%D0%BE%D0%B5_%D0%BE%D0%B1%D0%B5%D1%81%D0%BF%D0%B5%D1%87%D0%B5%D0%BD%D0%B8%D0%B5" TargetMode="External"/><Relationship Id="rId11" Type="http://schemas.openxmlformats.org/officeDocument/2006/relationships/hyperlink" Target="https://ru.wikipedia.org/wiki/%D0%98%D0%BD%D1%82%D0%B5%D1%80%D1%84%D0%B5%D0%B9%D1%81_%D0%BF%D1%80%D0%BE%D0%B3%D1%80%D0%B0%D0%BC%D0%BC%D0%B8%D1%80%D0%BE%D0%B2%D0%B0%D0%BD%D0%B8%D1%8F_%D0%BF%D1%80%D0%B8%D0%BB%D0%BE%D0%B6%D0%B5%D0%BD%D0%B8%D0%B9" TargetMode="External"/><Relationship Id="rId5" Type="http://schemas.openxmlformats.org/officeDocument/2006/relationships/hyperlink" Target="https://ru.wikipedia.org/wiki/%D0%92%D1%8B%D1%87%D0%B8%D1%81%D0%BB%D0%B8%D1%82%D0%B5%D0%BB%D1%8C%D0%BD%D0%B0%D1%8F_%D1%81%D0%B8%D1%81%D1%82%D0%B5%D0%BC%D0%B0" TargetMode="External"/><Relationship Id="rId15" Type="http://schemas.openxmlformats.org/officeDocument/2006/relationships/hyperlink" Target="https://ru.wikipedia.org/wiki/UNIX-%D0%BF%D0%BE%D0%B4%D0%BE%D0%B1%D0%BD%D0%B0%D1%8F_%D0%BE%D0%BF%D0%B5%D1%80%D0%B0%D1%86%D0%B8%D0%BE%D0%BD%D0%BD%D0%B0%D1%8F_%D1%81%D0%B8%D1%81%D1%82%D0%B5%D0%BC%D0%B0" TargetMode="External"/><Relationship Id="rId10" Type="http://schemas.openxmlformats.org/officeDocument/2006/relationships/hyperlink" Target="https://ru.wikipedia.org/wiki/%D0%9F%D1%80%D0%BE%D0%B3%D1%80%D0%B0%D0%BC%D0%BC%D0%BD%D0%BE%D0%B5_%D0%BE%D0%B1%D0%B5%D1%81%D0%BF%D0%B5%D1%87%D0%B5%D0%BD%D0%B8%D0%B5" TargetMode="External"/><Relationship Id="rId4" Type="http://schemas.openxmlformats.org/officeDocument/2006/relationships/hyperlink" Target="https://ru.wikipedia.org/wiki/%D0%9A%D0%BE%D0%BC%D0%BF%D1%8C%D1%8E%D1%82%D0%B5%D1%80" TargetMode="External"/><Relationship Id="rId9" Type="http://schemas.openxmlformats.org/officeDocument/2006/relationships/hyperlink" Target="https://ru.wikipedia.org/wiki/%D0%9F%D1%80%D0%B8%D0%BA%D0%BB%D0%B0%D0%B4%D0%BD%D0%BE%D0%B5_%D0%BF%D1%80%D0%BE%D0%B3%D1%80%D0%B0%D0%BC%D0%BC%D0%BD%D0%BE%D0%B5_%D0%BE%D0%B1%D0%B5%D1%81%D0%BF%D0%B5%D1%87%D0%B5%D0%BD%D0%B8%D0%B5" TargetMode="External"/><Relationship Id="rId14" Type="http://schemas.openxmlformats.org/officeDocument/2006/relationships/hyperlink" Target="https://ru.wikipedia.org/wiki/Unix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3%D1%80%D0%B0%D1%84%D0%B8%D1%87%D0%B5%D1%81%D0%BA%D0%B8%D0%B9_%D0%B8%D0%BD%D1%82%D0%B5%D1%80%D1%84%D0%B5%D0%B9%D1%81_%D0%BF%D0%BE%D0%BB%D1%8C%D0%B7%D0%BE%D0%B2%D0%B0%D1%82%D0%B5%D0%BB%D1%8F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Microsoft" TargetMode="External"/><Relationship Id="rId2" Type="http://schemas.openxmlformats.org/officeDocument/2006/relationships/hyperlink" Target="https://ru.wikipedia.org/wiki/Window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E%D0%BF%D0%B5%D1%80%D0%B0%D1%86%D0%B8%D0%BE%D0%BD%D0%BD%D0%B0%D1%8F_%D1%81%D0%B8%D1%81%D1%82%D0%B5%D0%BC%D0%B0" TargetMode="External"/><Relationship Id="rId5" Type="http://schemas.openxmlformats.org/officeDocument/2006/relationships/hyperlink" Target="https://ru.wikipedia.org/wiki/%D0%9F%D1%80%D0%BE%D0%BF%D1%80%D0%B8%D0%B5%D1%82%D0%B0%D1%80%D0%BD%D0%BE%D0%B5_%D0%BF%D1%80%D0%BE%D0%B3%D1%80%D0%B0%D0%BC%D0%BC%D0%BD%D0%BE%D0%B5_%D0%BE%D0%B1%D0%B5%D1%81%D0%BF%D0%B5%D1%87%D0%B5%D0%BD%D0%B8%D0%B5" TargetMode="External"/><Relationship Id="rId4" Type="http://schemas.openxmlformats.org/officeDocument/2006/relationships/hyperlink" Target="https://ru.wikipedia.org/wiki/%D0%9A%D0%BE%D0%BC%D0%BC%D0%B5%D1%80%D1%87%D0%B5%D1%81%D0%BA%D0%BE%D0%B5_%D0%BF%D1%80%D0%BE%D0%B3%D1%80%D0%B0%D0%BC%D0%BC%D0%BD%D0%BE%D0%B5_%D0%BE%D0%B1%D0%B5%D1%81%D0%BF%D0%B5%D1%87%D0%B5%D0%BD%D0%B8%D0%B5" TargetMode="External"/><Relationship Id="rId9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%D0%98%D0%BD%D1%82%D0%B5%D1%80%D1%84%D0%B5%D0%B9%D1%81#cite_note-2" TargetMode="External"/><Relationship Id="rId2" Type="http://schemas.openxmlformats.org/officeDocument/2006/relationships/hyperlink" Target="https://ru.wikipedia.org/wiki/%D0%98%D0%BD%D1%82%D0%B5%D1%80%D1%84%D0%B5%D0%B9%D1%8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A1%D0%B8%D1%81%D1%82%D0%B5%D0%BC%D0%B0" TargetMode="External"/><Relationship Id="rId5" Type="http://schemas.openxmlformats.org/officeDocument/2006/relationships/hyperlink" Target="https://ru.wikipedia.org/wiki/%D0%92%D0%B7%D0%B0%D0%B8%D0%BC%D0%BE%D0%B4%D0%B5%D0%B9%D1%81%D1%82%D0%B2%D0%B8%D0%B5" TargetMode="External"/><Relationship Id="rId4" Type="http://schemas.openxmlformats.org/officeDocument/2006/relationships/hyperlink" Target="https://ru.wikipedia.org/wiki/%D0%98%D0%BD%D1%82%D0%B5%D1%80%D1%84%D0%B5%D0%B9%D1%81#cite_note-1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radiofront.narod.ru/htm/prog/htm/winda/api/paint.html" TargetMode="External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" Type="http://schemas.openxmlformats.org/officeDocument/2006/relationships/hyperlink" Target="https://ru.wikipedia.org/wiki/%D0%93%D1%80%D0%B0%D1%84%D0%B8%D1%87%D0%B5%D1%81%D0%BA%D0%B8%D0%B9_%D0%B8%D0%BD%D1%82%D0%B5%D1%80%D1%84%D0%B5%D0%B9%D1%81_%D0%BF%D0%BE%D0%BB%D1%8C%D0%B7%D0%BE%D0%B2%D0%B0%D1%82%D0%B5%D0%BB%D1%8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radiofront.narod.ru/htm/prog/htm/winda/api/paint.html" TargetMode="External"/><Relationship Id="rId2" Type="http://schemas.openxmlformats.org/officeDocument/2006/relationships/hyperlink" Target="https://www.frolov-lib.ru/books/bsp/v14/ch2_3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1%D1%82%D1%80%D1%83%D0%BA%D1%82%D1%83%D1%80%D0%B0_(%D0%BF%D1%80%D0%BE%D0%B3%D1%80%D0%B0%D0%BC%D0%BC%D0%B8%D1%80%D0%BE%D0%B2%D0%B0%D0%BD%D0%B8%D0%B5)" TargetMode="External"/><Relationship Id="rId13" Type="http://schemas.openxmlformats.org/officeDocument/2006/relationships/hyperlink" Target="https://ru.wikipedia.org/wiki/%D0%A4%D1%80%D0%B5%D0%B9%D0%BC%D0%B2%D0%BE%D1%80%D0%BA" TargetMode="External"/><Relationship Id="rId18" Type="http://schemas.openxmlformats.org/officeDocument/2006/relationships/hyperlink" Target="https://ru.wikipedia.org/wiki/%D0%9F%D1%80%D0%B8%D0%BA%D0%BB%D0%B0%D0%B4%D0%BD%D0%BE%D0%B5_%D0%BF%D1%80%D0%BE%D0%B3%D1%80%D0%B0%D0%BC%D0%BC%D0%BD%D0%BE%D0%B5_%D0%BE%D0%B1%D0%B5%D1%81%D0%BF%D0%B5%D1%87%D0%B5%D0%BD%D0%B8%D0%B5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%D0%A4%D1%83%D0%BD%D0%BA%D1%86%D0%B8%D1%8F_(%D0%BF%D1%80%D0%BE%D0%B3%D1%80%D0%B0%D0%BC%D0%BC%D0%B8%D1%80%D0%BE%D0%B2%D0%B0%D0%BD%D0%B8%D0%B5)" TargetMode="External"/><Relationship Id="rId12" Type="http://schemas.openxmlformats.org/officeDocument/2006/relationships/hyperlink" Target="https://ru.wikipedia.org/wiki/API#cite_note-2" TargetMode="External"/><Relationship Id="rId17" Type="http://schemas.openxmlformats.org/officeDocument/2006/relationships/hyperlink" Target="https://ru.wikipedia.org/wiki/%D0%9F%D1%80%D0%BE%D0%B3%D1%80%D0%B0%D0%BC%D0%BC%D0%BD%D0%B0%D1%8F_%D0%B1%D0%B8%D0%B1%D0%BB%D0%B8%D0%BE%D1%82%D0%B5%D0%BA%D0%B0" TargetMode="External"/><Relationship Id="rId2" Type="http://schemas.openxmlformats.org/officeDocument/2006/relationships/hyperlink" Target="https://ru.wikipedia.org/wiki/API" TargetMode="External"/><Relationship Id="rId16" Type="http://schemas.openxmlformats.org/officeDocument/2006/relationships/hyperlink" Target="https://ru.wikipedia.org/wiki/API#cite_note-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F%D1%80%D0%BE%D1%86%D0%B5%D0%B4%D1%83%D1%80%D0%B0_(%D0%BF%D1%80%D0%BE%D0%B3%D1%80%D0%B0%D0%BC%D0%BC%D0%B8%D1%80%D0%BE%D0%B2%D0%B0%D0%BD%D0%B8%D0%B5)" TargetMode="External"/><Relationship Id="rId11" Type="http://schemas.openxmlformats.org/officeDocument/2006/relationships/hyperlink" Target="https://ru.wikipedia.org/wiki/RFC" TargetMode="External"/><Relationship Id="rId5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15" Type="http://schemas.openxmlformats.org/officeDocument/2006/relationships/hyperlink" Target="https://ru.wikipedia.org/wiki/%D0%9E%D0%BF%D0%B5%D1%80%D0%B0%D1%86%D0%B8%D0%BE%D0%BD%D0%BD%D0%B0%D1%8F_%D1%81%D0%B8%D1%81%D1%82%D0%B5%D0%BC%D0%B0" TargetMode="External"/><Relationship Id="rId10" Type="http://schemas.openxmlformats.org/officeDocument/2006/relationships/hyperlink" Target="https://ru.wikipedia.org/wiki/%D0%98%D0%BD%D1%82%D0%B5%D1%80%D0%BD%D0%B5%D1%82-%D0%BF%D1%80%D0%BE%D1%82%D0%BE%D0%BA%D0%BE%D0%BB" TargetMode="External"/><Relationship Id="rId4" Type="http://schemas.openxmlformats.org/officeDocument/2006/relationships/hyperlink" Target="https://ru.wikipedia.org/wiki/API#cite_note-1" TargetMode="External"/><Relationship Id="rId9" Type="http://schemas.openxmlformats.org/officeDocument/2006/relationships/hyperlink" Target="https://ru.wikipedia.org/wiki/%D0%9A%D0%BE%D0%BD%D1%81%D1%82%D0%B0%D0%BD%D1%82%D0%B0_(%D0%BF%D1%80%D0%BE%D0%B3%D1%80%D0%B0%D0%BC%D0%BC%D0%B8%D1%80%D0%BE%D0%B2%D0%B0%D0%BD%D0%B8%D0%B5)" TargetMode="External"/><Relationship Id="rId14" Type="http://schemas.openxmlformats.org/officeDocument/2006/relationships/hyperlink" Target="https://ru.wikipedia.org/wiki/API#cite_note-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Platform_SDK" TargetMode="External"/><Relationship Id="rId13" Type="http://schemas.openxmlformats.org/officeDocument/2006/relationships/hyperlink" Target="https://ru.wikipedia.org/wiki/%D0%94%D1%80%D0%B0%D0%B9%D0%B2%D0%B5%D1%80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SDK" TargetMode="External"/><Relationship Id="rId12" Type="http://schemas.openxmlformats.org/officeDocument/2006/relationships/hyperlink" Target="https://ru.wikipedia.org/w/index.php?title=%D0%A3%D1%80%D0%BE%D0%B2%D0%B5%D0%BD%D1%8C_%D0%B4%D0%BE%D1%81%D1%82%D1%83%D0%BF%D0%B0&amp;action=edit&amp;redlink=1" TargetMode="External"/><Relationship Id="rId2" Type="http://schemas.openxmlformats.org/officeDocument/2006/relationships/hyperlink" Target="https://ru.wikipedia.org/wiki/Windows_AP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C%D0%B0%D0%B9%D0%BA%D1%80%D0%BE%D1%81%D0%BE%D1%84%D1%82" TargetMode="External"/><Relationship Id="rId11" Type="http://schemas.openxmlformats.org/officeDocument/2006/relationships/hyperlink" Target="https://ru.wikipedia.org/wiki/%D0%9F%D1%80%D0%B8%D0%BA%D0%BB%D0%B0%D0%B4%D0%BD%D0%BE%D0%B5_%D0%BF%D1%80%D0%BE%D0%B3%D1%80%D0%B0%D0%BC%D0%BC%D0%BD%D0%BE%D0%B5_%D0%BE%D0%B1%D0%B5%D1%81%D0%BF%D0%B5%D1%87%D0%B5%D0%BD%D0%B8%D0%B5" TargetMode="External"/><Relationship Id="rId5" Type="http://schemas.openxmlformats.org/officeDocument/2006/relationships/hyperlink" Target="https://ru.wikipedia.org/wiki/Microsoft_Windows" TargetMode="External"/><Relationship Id="rId10" Type="http://schemas.openxmlformats.org/officeDocument/2006/relationships/hyperlink" Target="https://ru.wikipedia.org/wiki/%D0%A1%D0%B8_(%D1%8F%D0%B7%D1%8B%D0%BA_%D0%BF%D1%80%D0%BE%D0%B3%D1%80%D0%B0%D0%BC%D0%BC%D0%B8%D1%80%D0%BE%D0%B2%D0%B0%D0%BD%D0%B8%D1%8F)" TargetMode="External"/><Relationship Id="rId4" Type="http://schemas.openxmlformats.org/officeDocument/2006/relationships/hyperlink" Target="https://ru.wikipedia.org/wiki/%D0%98%D0%BD%D1%82%D0%B5%D1%80%D1%84%D0%B5%D0%B9%D1%81_%D0%BF%D1%80%D0%BE%D0%B3%D1%80%D0%B0%D0%BC%D0%BC%D0%B8%D1%80%D0%BE%D0%B2%D0%B0%D0%BD%D0%B8%D1%8F_%D0%BF%D1%80%D0%B8%D0%BB%D0%BE%D0%B6%D0%B5%D0%BD%D0%B8%D0%B9" TargetMode="External"/><Relationship Id="rId9" Type="http://schemas.openxmlformats.org/officeDocument/2006/relationships/hyperlink" Target="https://ru.wikipedia.org/wiki/%D0%91%D0%B8%D0%B1%D0%BB%D0%B8%D0%BE%D1%82%D0%B5%D0%BA%D0%B0_(%D0%BF%D1%80%D0%BE%D0%B3%D1%80%D0%B0%D0%BC%D0%BC%D0%B8%D1%80%D0%BE%D0%B2%D0%B0%D0%BD%D0%B8%D0%B5)" TargetMode="External"/><Relationship Id="rId14" Type="http://schemas.openxmlformats.org/officeDocument/2006/relationships/hyperlink" Target="https://ru.wikipedia.org/wiki/Windows_Driver_Mode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764704"/>
            <a:ext cx="7668852" cy="1872208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solidFill>
                  <a:srgbClr val="00B050"/>
                </a:solidFill>
              </a:rPr>
              <a:t>Курс «Основы Алгоритмизации и программирование»</a:t>
            </a:r>
            <a:br>
              <a:rPr lang="ru-RU" sz="3200" b="1" dirty="0">
                <a:solidFill>
                  <a:srgbClr val="00B050"/>
                </a:solidFill>
              </a:rPr>
            </a:br>
            <a:r>
              <a:rPr lang="ru-RU" sz="2400" b="1" dirty="0"/>
              <a:t>Власенко Олег </a:t>
            </a:r>
            <a:r>
              <a:rPr lang="ru-RU" sz="2400" b="1" dirty="0" err="1"/>
              <a:t>Федосович</a:t>
            </a:r>
            <a:br>
              <a:rPr lang="ru-RU" sz="2400" b="1" dirty="0"/>
            </a:br>
            <a:r>
              <a:rPr lang="en-US" sz="2400" b="1" dirty="0"/>
              <a:t>SimbirSoft</a:t>
            </a:r>
            <a:endParaRPr lang="ru-RU" sz="24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2924944"/>
            <a:ext cx="6400800" cy="2639144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70C0"/>
                </a:solidFill>
              </a:rPr>
              <a:t>Лекция 3. </a:t>
            </a:r>
          </a:p>
          <a:p>
            <a:pPr algn="l"/>
            <a:r>
              <a:rPr lang="ru-RU" sz="2400" b="1" dirty="0"/>
              <a:t>Графика</a:t>
            </a:r>
          </a:p>
          <a:p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4. Рисование при помощи линий</a:t>
            </a:r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5. Рисование при помощи плоских фигур</a:t>
            </a:r>
          </a:p>
          <a:p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483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</a:t>
            </a:r>
            <a:r>
              <a:rPr lang="en-US" sz="3200" b="1" dirty="0"/>
              <a:t>win32 </a:t>
            </a:r>
            <a:r>
              <a:rPr lang="ru-RU" sz="3200" b="1" dirty="0"/>
              <a:t>приложения в </a:t>
            </a:r>
            <a:r>
              <a:rPr lang="en-US" sz="3200" b="1" dirty="0"/>
              <a:t>VS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95243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</a:t>
            </a:r>
            <a:r>
              <a:rPr lang="en-US" sz="3200" b="1" dirty="0"/>
              <a:t>win32 </a:t>
            </a:r>
            <a:r>
              <a:rPr lang="ru-RU" sz="3200" b="1" dirty="0"/>
              <a:t>приложения в </a:t>
            </a:r>
            <a:r>
              <a:rPr lang="en-US" sz="3200" b="1" dirty="0"/>
              <a:t>VS</a:t>
            </a:r>
            <a:endParaRPr lang="ru-RU" sz="3200" b="1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09637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13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</a:t>
            </a:r>
            <a:r>
              <a:rPr lang="en-US" sz="3200" b="1" dirty="0"/>
              <a:t>win32 </a:t>
            </a:r>
            <a:r>
              <a:rPr lang="ru-RU" sz="3200" b="1" dirty="0"/>
              <a:t>приложения в </a:t>
            </a:r>
            <a:r>
              <a:rPr lang="en-US" sz="3200" b="1" dirty="0"/>
              <a:t>VS (2)</a:t>
            </a:r>
            <a:endParaRPr lang="ru-RU" sz="3200" b="1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836712"/>
            <a:ext cx="909637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39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</a:t>
            </a:r>
            <a:r>
              <a:rPr lang="en-US" sz="3200" b="1" dirty="0"/>
              <a:t>win32 </a:t>
            </a:r>
            <a:r>
              <a:rPr lang="ru-RU" sz="3200" b="1" dirty="0"/>
              <a:t>приложения в </a:t>
            </a:r>
            <a:r>
              <a:rPr lang="en-US" sz="3200" b="1" dirty="0"/>
              <a:t>VS (3)</a:t>
            </a:r>
            <a:endParaRPr lang="ru-RU" sz="32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36712"/>
            <a:ext cx="6524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402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</a:t>
            </a:r>
            <a:r>
              <a:rPr lang="en-US" sz="3200" b="1" dirty="0"/>
              <a:t>win32 </a:t>
            </a:r>
            <a:r>
              <a:rPr lang="ru-RU" sz="3200" b="1" dirty="0"/>
              <a:t>приложения в </a:t>
            </a:r>
            <a:r>
              <a:rPr lang="en-US" sz="3200" b="1" dirty="0"/>
              <a:t>VS (4)</a:t>
            </a:r>
            <a:endParaRPr lang="ru-RU" sz="3200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604838"/>
            <a:ext cx="652462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</a:t>
            </a:r>
            <a:r>
              <a:rPr lang="en-US" sz="3200" b="1" dirty="0"/>
              <a:t>win32 </a:t>
            </a:r>
            <a:r>
              <a:rPr lang="ru-RU" sz="3200" b="1" dirty="0"/>
              <a:t>приложения в </a:t>
            </a:r>
            <a:r>
              <a:rPr lang="en-US" sz="3200" b="1" dirty="0"/>
              <a:t>VS (5)</a:t>
            </a:r>
            <a:endParaRPr lang="ru-RU" sz="32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" y="1340768"/>
            <a:ext cx="886017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129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</a:t>
            </a:r>
            <a:r>
              <a:rPr lang="en-US" sz="3200" b="1" dirty="0"/>
              <a:t>win32 </a:t>
            </a:r>
            <a:r>
              <a:rPr lang="ru-RU" sz="3200" b="1" dirty="0"/>
              <a:t>приложения в </a:t>
            </a:r>
            <a:r>
              <a:rPr lang="en-US" sz="3200" b="1" dirty="0"/>
              <a:t>VS (6)</a:t>
            </a:r>
            <a:endParaRPr lang="ru-RU" sz="3200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3"/>
            <a:ext cx="6480720" cy="564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168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Создание </a:t>
            </a:r>
            <a:r>
              <a:rPr lang="en-US" sz="3200" b="1" dirty="0"/>
              <a:t>win32 </a:t>
            </a:r>
            <a:r>
              <a:rPr lang="ru-RU" sz="3200" b="1" dirty="0"/>
              <a:t>приложения в </a:t>
            </a:r>
            <a:r>
              <a:rPr lang="en-US" sz="3200" b="1" dirty="0"/>
              <a:t>VS (7) – </a:t>
            </a:r>
            <a:r>
              <a:rPr lang="ru-RU" sz="3200" b="1" dirty="0"/>
              <a:t>создано!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092" y="980728"/>
            <a:ext cx="47529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044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Запущенное </a:t>
            </a:r>
            <a:r>
              <a:rPr lang="en-US" sz="3200" b="1" dirty="0"/>
              <a:t>win32 </a:t>
            </a:r>
            <a:r>
              <a:rPr lang="ru-RU" sz="3200" b="1" dirty="0"/>
              <a:t>приложение!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1676400"/>
            <a:ext cx="56864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092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Где в коде рисовать картинки?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720609"/>
            <a:ext cx="54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Файл </a:t>
            </a:r>
            <a:r>
              <a:rPr lang="en-US" sz="2400" dirty="0"/>
              <a:t>Win32Project1.cpp</a:t>
            </a:r>
            <a:endParaRPr lang="ru-RU" sz="2400" dirty="0"/>
          </a:p>
          <a:p>
            <a:r>
              <a:rPr lang="ru-RU" sz="2400" dirty="0"/>
              <a:t>Функция </a:t>
            </a:r>
            <a:r>
              <a:rPr lang="en-US" sz="2400" dirty="0" err="1"/>
              <a:t>WndProc</a:t>
            </a:r>
            <a:r>
              <a:rPr lang="en-US" sz="2400" dirty="0"/>
              <a:t>()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1606"/>
            <a:ext cx="8679246" cy="52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55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Термины</a:t>
            </a:r>
          </a:p>
        </p:txBody>
      </p:sp>
    </p:spTree>
    <p:extLst>
      <p:ext uri="{BB962C8B-B14F-4D97-AF65-F5344CB8AC3E}">
        <p14:creationId xmlns:p14="http://schemas.microsoft.com/office/powerpoint/2010/main" val="1018735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Где в коде рисовать картинки?</a:t>
            </a:r>
            <a:r>
              <a:rPr lang="en-US" sz="3200" b="1" dirty="0"/>
              <a:t> (2)</a:t>
            </a:r>
            <a:endParaRPr lang="ru-RU" sz="32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980728"/>
            <a:ext cx="828092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LRESULT CALLBACK </a:t>
            </a:r>
            <a:r>
              <a:rPr lang="en-US" dirty="0" err="1"/>
              <a:t>WndProc</a:t>
            </a:r>
            <a:r>
              <a:rPr lang="en-US" dirty="0"/>
              <a:t>(HWND </a:t>
            </a:r>
            <a:r>
              <a:rPr lang="en-US" dirty="0" err="1"/>
              <a:t>hWnd</a:t>
            </a:r>
            <a:r>
              <a:rPr lang="en-US" dirty="0"/>
              <a:t>, UINT message, WPARAM </a:t>
            </a:r>
            <a:r>
              <a:rPr lang="en-US" dirty="0" err="1"/>
              <a:t>wParam</a:t>
            </a:r>
            <a:r>
              <a:rPr lang="en-US" dirty="0"/>
              <a:t>, LPARAM </a:t>
            </a:r>
            <a:r>
              <a:rPr lang="en-US" dirty="0" err="1"/>
              <a:t>lParam</a:t>
            </a:r>
            <a:r>
              <a:rPr lang="en-US" dirty="0"/>
              <a:t>)</a:t>
            </a:r>
          </a:p>
          <a:p>
            <a:r>
              <a:rPr lang="ru-RU" dirty="0"/>
              <a:t>{</a:t>
            </a:r>
          </a:p>
          <a:p>
            <a:r>
              <a:rPr lang="en-US" dirty="0"/>
              <a:t>    switch (message)</a:t>
            </a:r>
          </a:p>
          <a:p>
            <a:r>
              <a:rPr lang="ru-RU" dirty="0"/>
              <a:t>    {</a:t>
            </a:r>
            <a:endParaRPr lang="en-US" dirty="0"/>
          </a:p>
          <a:p>
            <a:r>
              <a:rPr lang="en-US" dirty="0"/>
              <a:t>…</a:t>
            </a:r>
            <a:endParaRPr lang="ru-RU" dirty="0"/>
          </a:p>
          <a:p>
            <a:r>
              <a:rPr lang="en-US" b="1" dirty="0"/>
              <a:t>    case WM_PAINT:</a:t>
            </a:r>
          </a:p>
          <a:p>
            <a:r>
              <a:rPr lang="ru-RU" b="1" dirty="0"/>
              <a:t>        {</a:t>
            </a:r>
          </a:p>
          <a:p>
            <a:r>
              <a:rPr lang="en-US" b="1" dirty="0"/>
              <a:t>            PAINTSTRUCT </a:t>
            </a:r>
            <a:r>
              <a:rPr lang="en-US" b="1" dirty="0" err="1"/>
              <a:t>ps</a:t>
            </a:r>
            <a:r>
              <a:rPr lang="en-US" b="1" dirty="0"/>
              <a:t>;</a:t>
            </a:r>
          </a:p>
          <a:p>
            <a:r>
              <a:rPr lang="en-US" b="1" dirty="0"/>
              <a:t>            HDC </a:t>
            </a:r>
            <a:r>
              <a:rPr lang="en-US" b="1" dirty="0" err="1"/>
              <a:t>hdc</a:t>
            </a:r>
            <a:r>
              <a:rPr lang="en-US" b="1" dirty="0"/>
              <a:t> = </a:t>
            </a:r>
            <a:r>
              <a:rPr lang="en-US" b="1" dirty="0" err="1"/>
              <a:t>BeginPaint</a:t>
            </a:r>
            <a:r>
              <a:rPr lang="en-US" b="1" dirty="0"/>
              <a:t>(</a:t>
            </a:r>
            <a:r>
              <a:rPr lang="en-US" b="1" dirty="0" err="1"/>
              <a:t>hWnd</a:t>
            </a:r>
            <a:r>
              <a:rPr lang="en-US" b="1" dirty="0"/>
              <a:t>, &amp;</a:t>
            </a:r>
            <a:r>
              <a:rPr lang="en-US" b="1" dirty="0" err="1"/>
              <a:t>ps</a:t>
            </a:r>
            <a:r>
              <a:rPr lang="en-US" b="1" dirty="0"/>
              <a:t>);</a:t>
            </a:r>
          </a:p>
          <a:p>
            <a:r>
              <a:rPr lang="ru-RU" b="1" dirty="0"/>
              <a:t>            </a:t>
            </a:r>
          </a:p>
          <a:p>
            <a:r>
              <a:rPr lang="ru-RU" b="1"/>
              <a:t>            </a:t>
            </a:r>
            <a:r>
              <a:rPr lang="en-US" b="1"/>
              <a:t>EndPaint</a:t>
            </a:r>
            <a:r>
              <a:rPr lang="en-US" b="1" dirty="0"/>
              <a:t>(</a:t>
            </a:r>
            <a:r>
              <a:rPr lang="en-US" b="1" dirty="0" err="1"/>
              <a:t>hWnd</a:t>
            </a:r>
            <a:r>
              <a:rPr lang="en-US" b="1" dirty="0"/>
              <a:t>, &amp;</a:t>
            </a:r>
            <a:r>
              <a:rPr lang="en-US" b="1" dirty="0" err="1"/>
              <a:t>ps</a:t>
            </a:r>
            <a:r>
              <a:rPr lang="en-US" b="1" dirty="0"/>
              <a:t>);</a:t>
            </a:r>
          </a:p>
          <a:p>
            <a:r>
              <a:rPr lang="ru-RU" b="1" dirty="0"/>
              <a:t>        }</a:t>
            </a:r>
          </a:p>
          <a:p>
            <a:r>
              <a:rPr lang="en-US" b="1" dirty="0"/>
              <a:t>        break;</a:t>
            </a:r>
          </a:p>
          <a:p>
            <a:r>
              <a:rPr lang="en-US" dirty="0"/>
              <a:t> …</a:t>
            </a:r>
          </a:p>
          <a:p>
            <a:r>
              <a:rPr lang="en-US" dirty="0"/>
              <a:t>    default:</a:t>
            </a:r>
          </a:p>
          <a:p>
            <a:r>
              <a:rPr lang="en-US" dirty="0"/>
              <a:t>        return </a:t>
            </a:r>
            <a:r>
              <a:rPr lang="en-US" dirty="0" err="1"/>
              <a:t>DefWindowProc</a:t>
            </a:r>
            <a:r>
              <a:rPr lang="en-US" dirty="0"/>
              <a:t>(</a:t>
            </a:r>
            <a:r>
              <a:rPr lang="en-US" dirty="0" err="1"/>
              <a:t>hWnd</a:t>
            </a:r>
            <a:r>
              <a:rPr lang="en-US" dirty="0"/>
              <a:t>, message, </a:t>
            </a:r>
            <a:r>
              <a:rPr lang="en-US" dirty="0" err="1"/>
              <a:t>wParam</a:t>
            </a:r>
            <a:r>
              <a:rPr lang="en-US" dirty="0"/>
              <a:t>, </a:t>
            </a:r>
            <a:r>
              <a:rPr lang="en-US" dirty="0" err="1"/>
              <a:t>lParam</a:t>
            </a:r>
            <a:r>
              <a:rPr lang="en-US" dirty="0"/>
              <a:t>);</a:t>
            </a:r>
          </a:p>
          <a:p>
            <a:r>
              <a:rPr lang="ru-RU" dirty="0"/>
              <a:t>    }</a:t>
            </a:r>
          </a:p>
          <a:p>
            <a:r>
              <a:rPr lang="en-US" dirty="0"/>
              <a:t>    return 0;</a:t>
            </a:r>
          </a:p>
          <a:p>
            <a:r>
              <a:rPr lang="ru-RU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9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Рисуем линии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case WM_PAINT:</a:t>
            </a:r>
          </a:p>
          <a:p>
            <a:r>
              <a:rPr lang="ru-RU" sz="2000" dirty="0"/>
              <a:t>        {</a:t>
            </a:r>
          </a:p>
          <a:p>
            <a:r>
              <a:rPr lang="en-US" sz="2000" dirty="0"/>
              <a:t>            PAINTSTRUCT </a:t>
            </a:r>
            <a:r>
              <a:rPr lang="en-US" sz="2000" dirty="0" err="1"/>
              <a:t>ps</a:t>
            </a:r>
            <a:r>
              <a:rPr lang="en-US" sz="2000" dirty="0"/>
              <a:t>;</a:t>
            </a:r>
          </a:p>
          <a:p>
            <a:r>
              <a:rPr lang="en-US" sz="2000" dirty="0"/>
              <a:t>            HDC </a:t>
            </a:r>
            <a:r>
              <a:rPr lang="en-US" sz="2000" dirty="0" err="1"/>
              <a:t>hdc</a:t>
            </a:r>
            <a:r>
              <a:rPr lang="en-US" sz="2000" dirty="0"/>
              <a:t> = </a:t>
            </a:r>
            <a:r>
              <a:rPr lang="en-US" sz="2000" dirty="0" err="1"/>
              <a:t>BeginPaint</a:t>
            </a:r>
            <a:r>
              <a:rPr lang="en-US" sz="2000" dirty="0"/>
              <a:t>(</a:t>
            </a:r>
            <a:r>
              <a:rPr lang="en-US" sz="2000" dirty="0" err="1"/>
              <a:t>hWnd</a:t>
            </a:r>
            <a:r>
              <a:rPr lang="en-US" sz="2000" dirty="0"/>
              <a:t>, &amp;</a:t>
            </a:r>
            <a:r>
              <a:rPr lang="en-US" sz="2000" dirty="0" err="1"/>
              <a:t>ps</a:t>
            </a:r>
            <a:r>
              <a:rPr lang="en-US" sz="2000" dirty="0"/>
              <a:t>);</a:t>
            </a:r>
          </a:p>
          <a:p>
            <a:endParaRPr lang="ru-RU" sz="2000" dirty="0"/>
          </a:p>
          <a:p>
            <a:r>
              <a:rPr lang="ru-RU" sz="2000" dirty="0"/>
              <a:t>// Перемещаем "курсор" рисования линии в точку (x = 10, y = 30)</a:t>
            </a:r>
          </a:p>
          <a:p>
            <a:r>
              <a:rPr lang="ru-RU" sz="2000" b="1" dirty="0"/>
              <a:t>	</a:t>
            </a:r>
            <a:r>
              <a:rPr lang="en-US" sz="2000" b="1" dirty="0" err="1"/>
              <a:t>MoveToEx</a:t>
            </a:r>
            <a:r>
              <a:rPr lang="en-US" sz="2000" b="1" dirty="0"/>
              <a:t>(</a:t>
            </a:r>
            <a:r>
              <a:rPr lang="en-US" sz="2000" b="1" dirty="0" err="1"/>
              <a:t>hdc</a:t>
            </a:r>
            <a:r>
              <a:rPr lang="en-US" sz="2000" b="1" dirty="0"/>
              <a:t>, 10, 30, NULL);</a:t>
            </a:r>
          </a:p>
          <a:p>
            <a:r>
              <a:rPr lang="ru-RU" sz="2000" dirty="0"/>
              <a:t>// Рисуем линию из текущей позиции курсора в точку (x = 10, y = 100)</a:t>
            </a:r>
          </a:p>
          <a:p>
            <a:r>
              <a:rPr lang="ru-RU" sz="2000" dirty="0"/>
              <a:t>// "Курсор" после </a:t>
            </a:r>
            <a:r>
              <a:rPr lang="ru-RU" sz="2000" dirty="0" err="1"/>
              <a:t>отрисовки</a:t>
            </a:r>
            <a:r>
              <a:rPr lang="ru-RU" sz="2000" dirty="0"/>
              <a:t> находится в новой точке  (x = 10, y = 100)</a:t>
            </a:r>
          </a:p>
          <a:p>
            <a:r>
              <a:rPr lang="ru-RU" sz="2000" b="1" dirty="0"/>
              <a:t>	</a:t>
            </a:r>
            <a:r>
              <a:rPr lang="en-US" sz="2000" b="1" dirty="0" err="1"/>
              <a:t>LineTo</a:t>
            </a:r>
            <a:r>
              <a:rPr lang="en-US" sz="2000" b="1" dirty="0"/>
              <a:t>(</a:t>
            </a:r>
            <a:r>
              <a:rPr lang="en-US" sz="2000" b="1" dirty="0" err="1"/>
              <a:t>hdc</a:t>
            </a:r>
            <a:r>
              <a:rPr lang="en-US" sz="2000" b="1" dirty="0"/>
              <a:t>, 10, 100);</a:t>
            </a:r>
          </a:p>
          <a:p>
            <a:r>
              <a:rPr lang="ru-RU" sz="2000" dirty="0"/>
              <a:t>// Рисуем линию от предыдущей точки (x = 10, y = 100) до точки (x = 150, y = 100)</a:t>
            </a:r>
          </a:p>
          <a:p>
            <a:r>
              <a:rPr lang="ru-RU" sz="2000" b="1" dirty="0"/>
              <a:t>	</a:t>
            </a:r>
            <a:r>
              <a:rPr lang="en-US" sz="2000" b="1" dirty="0" err="1"/>
              <a:t>LineTo</a:t>
            </a:r>
            <a:r>
              <a:rPr lang="en-US" sz="2000" b="1" dirty="0"/>
              <a:t>(</a:t>
            </a:r>
            <a:r>
              <a:rPr lang="en-US" sz="2000" b="1" dirty="0" err="1"/>
              <a:t>hdc</a:t>
            </a:r>
            <a:r>
              <a:rPr lang="en-US" sz="2000" b="1" dirty="0"/>
              <a:t>, 150, 100);</a:t>
            </a:r>
          </a:p>
          <a:p>
            <a:r>
              <a:rPr lang="ru-RU" sz="2000" dirty="0"/>
              <a:t>// Рисуем линию от предыдущей точки (x = 150, y = 100) до точки (x = 10, y = 30)</a:t>
            </a:r>
          </a:p>
          <a:p>
            <a:r>
              <a:rPr lang="ru-RU" sz="2000" b="1" dirty="0"/>
              <a:t>	</a:t>
            </a:r>
            <a:r>
              <a:rPr lang="en-US" sz="2000" b="1" dirty="0" err="1"/>
              <a:t>LineTo</a:t>
            </a:r>
            <a:r>
              <a:rPr lang="en-US" sz="2000" b="1" dirty="0"/>
              <a:t>(</a:t>
            </a:r>
            <a:r>
              <a:rPr lang="en-US" sz="2000" b="1" dirty="0" err="1"/>
              <a:t>hdc</a:t>
            </a:r>
            <a:r>
              <a:rPr lang="en-US" sz="2000" b="1" dirty="0"/>
              <a:t>, 10, 30);</a:t>
            </a:r>
          </a:p>
          <a:p>
            <a:endParaRPr lang="ru-RU" sz="2000" dirty="0"/>
          </a:p>
          <a:p>
            <a:r>
              <a:rPr lang="en-US" sz="2000" dirty="0"/>
              <a:t>            </a:t>
            </a:r>
            <a:r>
              <a:rPr lang="en-US" sz="2000" dirty="0" err="1"/>
              <a:t>EndPaint</a:t>
            </a:r>
            <a:r>
              <a:rPr lang="en-US" sz="2000" dirty="0"/>
              <a:t>(</a:t>
            </a:r>
            <a:r>
              <a:rPr lang="en-US" sz="2000" dirty="0" err="1"/>
              <a:t>hWnd</a:t>
            </a:r>
            <a:r>
              <a:rPr lang="en-US" sz="2000" dirty="0"/>
              <a:t>, &amp;</a:t>
            </a:r>
            <a:r>
              <a:rPr lang="en-US" sz="2000" dirty="0" err="1"/>
              <a:t>ps</a:t>
            </a:r>
            <a:r>
              <a:rPr lang="en-US" sz="2000" dirty="0"/>
              <a:t>);</a:t>
            </a:r>
          </a:p>
          <a:p>
            <a:r>
              <a:rPr lang="ru-RU" sz="2000" dirty="0"/>
              <a:t>        }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941168"/>
            <a:ext cx="24288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8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2800" b="1" dirty="0">
                <a:hlinkClick r:id="rId2"/>
              </a:rPr>
              <a:t>https://www.frolov-lib.ru/books/bsp/v14/ch2_3.htm</a:t>
            </a:r>
            <a:r>
              <a:rPr lang="ru-RU" sz="2800" b="1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64F76C-4D2D-4FE2-A298-F8C10D90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00" y="1471339"/>
            <a:ext cx="7344800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6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2800" b="1" dirty="0">
                <a:hlinkClick r:id="rId2"/>
              </a:rPr>
              <a:t>https://www.frolov-lib.ru/books/bsp/v14/ch2_3.htm</a:t>
            </a:r>
            <a:r>
              <a:rPr lang="ru-RU" sz="2800" b="1" dirty="0"/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FABF1E-31F6-4A36-9AA8-9DA1E249A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08720"/>
            <a:ext cx="6507609" cy="559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5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Точки в Декартовой системе координат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844824"/>
            <a:ext cx="432048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4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b="1" dirty="0"/>
              <a:t>Экранная система координат</a:t>
            </a:r>
          </a:p>
        </p:txBody>
      </p:sp>
      <p:pic>
        <p:nvPicPr>
          <p:cNvPr id="5" name="Объект 4" descr="C:\Users\Admin\Desktop\p13_3_1.gif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0848"/>
            <a:ext cx="7200800" cy="36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60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b="1" dirty="0"/>
              <a:t>Оцифровка точек в координатной сетке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52" y="980728"/>
            <a:ext cx="626469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88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Такое разное перо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case WM_PAINT:</a:t>
            </a:r>
            <a:r>
              <a:rPr lang="ru-RU" sz="2400" dirty="0"/>
              <a:t>   {</a:t>
            </a:r>
          </a:p>
          <a:p>
            <a:r>
              <a:rPr lang="en-US" sz="2400" dirty="0"/>
              <a:t>            PAINTSTRUCT </a:t>
            </a:r>
            <a:r>
              <a:rPr lang="en-US" sz="2400" dirty="0" err="1"/>
              <a:t>ps</a:t>
            </a:r>
            <a:r>
              <a:rPr lang="en-US" sz="2400" dirty="0"/>
              <a:t>;</a:t>
            </a:r>
          </a:p>
          <a:p>
            <a:r>
              <a:rPr lang="en-US" sz="2400" dirty="0"/>
              <a:t>            HDC </a:t>
            </a:r>
            <a:r>
              <a:rPr lang="en-US" sz="2400" dirty="0" err="1"/>
              <a:t>hdc</a:t>
            </a:r>
            <a:r>
              <a:rPr lang="en-US" sz="2400" dirty="0"/>
              <a:t> = </a:t>
            </a:r>
            <a:r>
              <a:rPr lang="en-US" sz="2400" dirty="0" err="1"/>
              <a:t>BeginPaint</a:t>
            </a:r>
            <a:r>
              <a:rPr lang="en-US" sz="2400" dirty="0"/>
              <a:t>(</a:t>
            </a:r>
            <a:r>
              <a:rPr lang="en-US" sz="2400" dirty="0" err="1"/>
              <a:t>hWnd</a:t>
            </a:r>
            <a:r>
              <a:rPr lang="en-US" sz="2400" dirty="0"/>
              <a:t>, &amp;</a:t>
            </a:r>
            <a:r>
              <a:rPr lang="en-US" sz="2400" dirty="0" err="1"/>
              <a:t>ps</a:t>
            </a:r>
            <a:r>
              <a:rPr lang="en-US" sz="2400" dirty="0"/>
              <a:t>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b="1" dirty="0"/>
              <a:t>HPEN </a:t>
            </a:r>
            <a:r>
              <a:rPr lang="en-US" sz="2400" b="1" dirty="0" err="1"/>
              <a:t>hPen</a:t>
            </a:r>
            <a:r>
              <a:rPr lang="en-US" sz="2400" b="1" dirty="0"/>
              <a:t>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hPen</a:t>
            </a:r>
            <a:r>
              <a:rPr lang="en-US" sz="2400" b="1" dirty="0"/>
              <a:t> = </a:t>
            </a:r>
            <a:r>
              <a:rPr lang="en-US" sz="2400" b="1" dirty="0" err="1"/>
              <a:t>CreatePen</a:t>
            </a:r>
            <a:r>
              <a:rPr lang="en-US" sz="2400" b="1" dirty="0"/>
              <a:t>(PS_SOLID, 2, RGB(255, 0, 0)); </a:t>
            </a:r>
            <a:endParaRPr lang="ru-RU" sz="2400" b="1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hPen</a:t>
            </a:r>
            <a:r>
              <a:rPr lang="en-US" sz="2400" b="1" dirty="0"/>
              <a:t>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MoveToEx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10, 10, NULL);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10, 110);</a:t>
            </a:r>
          </a:p>
          <a:p>
            <a:endParaRPr lang="ru-RU" sz="2400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hPen</a:t>
            </a:r>
            <a:r>
              <a:rPr lang="en-US" sz="2400" b="1" dirty="0"/>
              <a:t> = </a:t>
            </a:r>
            <a:r>
              <a:rPr lang="en-US" sz="2400" b="1" dirty="0" err="1"/>
              <a:t>CreatePen</a:t>
            </a:r>
            <a:r>
              <a:rPr lang="en-US" sz="2400" b="1" dirty="0"/>
              <a:t>(PS_SOLID, </a:t>
            </a:r>
            <a:r>
              <a:rPr lang="ru-RU" sz="2400" b="1" dirty="0"/>
              <a:t>5</a:t>
            </a:r>
            <a:r>
              <a:rPr lang="en-US" sz="2400" b="1" dirty="0"/>
              <a:t>, RGB(255, 128, 0)); 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hPen</a:t>
            </a:r>
            <a:r>
              <a:rPr lang="en-US" sz="2400" b="1" dirty="0"/>
              <a:t>); 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110, 60);</a:t>
            </a:r>
          </a:p>
          <a:p>
            <a:endParaRPr lang="ru-RU" sz="2400" b="1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hPen</a:t>
            </a:r>
            <a:r>
              <a:rPr lang="en-US" sz="2400" b="1" dirty="0"/>
              <a:t> = </a:t>
            </a:r>
            <a:r>
              <a:rPr lang="en-US" sz="2400" b="1" dirty="0" err="1"/>
              <a:t>CreatePen</a:t>
            </a:r>
            <a:r>
              <a:rPr lang="en-US" sz="2400" b="1" dirty="0"/>
              <a:t>(PS_SOLID, </a:t>
            </a:r>
            <a:r>
              <a:rPr lang="ru-RU" sz="2400" b="1" dirty="0"/>
              <a:t>10</a:t>
            </a:r>
            <a:r>
              <a:rPr lang="en-US" sz="2400" b="1" dirty="0"/>
              <a:t>, RGB(255, 128, 128)); 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hPen</a:t>
            </a:r>
            <a:r>
              <a:rPr lang="en-US" sz="2400" b="1" dirty="0"/>
              <a:t>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10, 10);</a:t>
            </a:r>
            <a:endParaRPr lang="ru-RU" sz="2300" b="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16632"/>
            <a:ext cx="24955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21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Такое разное перо (2)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	</a:t>
            </a:r>
            <a:r>
              <a:rPr lang="en-US" sz="2400" b="1" dirty="0" err="1"/>
              <a:t>hPen</a:t>
            </a:r>
            <a:r>
              <a:rPr lang="en-US" sz="2400" b="1" dirty="0"/>
              <a:t> = </a:t>
            </a:r>
            <a:r>
              <a:rPr lang="en-US" sz="2400" b="1" dirty="0" err="1"/>
              <a:t>CreatePen</a:t>
            </a:r>
            <a:r>
              <a:rPr lang="en-US" sz="2400" b="1" dirty="0"/>
              <a:t>(PS_DASH, 1, RGB(255, 0, 0));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hPen</a:t>
            </a:r>
            <a:r>
              <a:rPr lang="en-US" sz="2400" b="1" dirty="0"/>
              <a:t>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MoveToEx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110, 10, NULL);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110, 110);</a:t>
            </a:r>
          </a:p>
          <a:p>
            <a:endParaRPr lang="ru-RU" sz="2400" b="1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hPen</a:t>
            </a:r>
            <a:r>
              <a:rPr lang="en-US" sz="2400" b="1" dirty="0"/>
              <a:t> = </a:t>
            </a:r>
            <a:r>
              <a:rPr lang="en-US" sz="2400" b="1" dirty="0" err="1"/>
              <a:t>CreatePen</a:t>
            </a:r>
            <a:r>
              <a:rPr lang="en-US" sz="2400" b="1" dirty="0"/>
              <a:t>(PS_DOT, 1, RGB(0, 255, 0));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hPen</a:t>
            </a:r>
            <a:r>
              <a:rPr lang="en-US" sz="2400" b="1" dirty="0"/>
              <a:t>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160, 60);</a:t>
            </a:r>
          </a:p>
          <a:p>
            <a:endParaRPr lang="ru-RU" sz="2400" b="1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hPen</a:t>
            </a:r>
            <a:r>
              <a:rPr lang="en-US" sz="2400" b="1" dirty="0"/>
              <a:t> = </a:t>
            </a:r>
            <a:r>
              <a:rPr lang="en-US" sz="2400" b="1" dirty="0" err="1"/>
              <a:t>CreatePen</a:t>
            </a:r>
            <a:r>
              <a:rPr lang="en-US" sz="2400" b="1" dirty="0"/>
              <a:t>(PS_DASHDOTDOT, 1, RGB(0, 0, 255));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hPen</a:t>
            </a:r>
            <a:r>
              <a:rPr lang="en-US" sz="2400" b="1" dirty="0"/>
              <a:t>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110, 10);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DeleteObject</a:t>
            </a:r>
            <a:r>
              <a:rPr lang="en-US" sz="2400" b="1" dirty="0"/>
              <a:t>(</a:t>
            </a:r>
            <a:r>
              <a:rPr lang="en-US" sz="2400" b="1" dirty="0" err="1"/>
              <a:t>hPen</a:t>
            </a:r>
            <a:r>
              <a:rPr lang="en-US" sz="2400" b="1" dirty="0"/>
              <a:t>);</a:t>
            </a:r>
            <a:endParaRPr lang="ru-RU" sz="2400" b="1" dirty="0"/>
          </a:p>
          <a:p>
            <a:endParaRPr lang="ru-RU" sz="2400" dirty="0"/>
          </a:p>
          <a:p>
            <a:r>
              <a:rPr lang="en-US" sz="2400" dirty="0"/>
              <a:t> </a:t>
            </a:r>
            <a:r>
              <a:rPr lang="ru-RU" sz="2400" dirty="0"/>
              <a:t>	</a:t>
            </a:r>
            <a:r>
              <a:rPr lang="en-US" sz="2400" dirty="0" err="1"/>
              <a:t>EndPaint</a:t>
            </a:r>
            <a:r>
              <a:rPr lang="en-US" sz="2400" dirty="0"/>
              <a:t>(</a:t>
            </a:r>
            <a:r>
              <a:rPr lang="en-US" sz="2400" dirty="0" err="1"/>
              <a:t>hWnd</a:t>
            </a:r>
            <a:r>
              <a:rPr lang="en-US" sz="2400" dirty="0"/>
              <a:t>, &amp;</a:t>
            </a:r>
            <a:r>
              <a:rPr lang="en-US" sz="2400" dirty="0" err="1"/>
              <a:t>ps</a:t>
            </a:r>
            <a:r>
              <a:rPr lang="en-US" sz="2400" dirty="0"/>
              <a:t>);</a:t>
            </a:r>
          </a:p>
          <a:p>
            <a:r>
              <a:rPr lang="ru-RU" sz="2400" dirty="0"/>
              <a:t>        }</a:t>
            </a:r>
            <a:endParaRPr lang="ru-RU" sz="2300" b="1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725144"/>
            <a:ext cx="24955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862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Некоторые цвета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EEA44C-81F0-4F17-84B1-D46C4CD4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79" y="604443"/>
            <a:ext cx="6925642" cy="5649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417AA7-D26B-4C44-B134-2B17E0CCFA81}"/>
              </a:ext>
            </a:extLst>
          </p:cNvPr>
          <p:cNvSpPr txBox="1"/>
          <p:nvPr/>
        </p:nvSpPr>
        <p:spPr>
          <a:xfrm>
            <a:off x="467544" y="6291013"/>
            <a:ext cx="7776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https://www.mta-resource.ru/wiki/article/id/23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479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Операционная система (ОС)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https://ru.wikipedia.org/wiki/%D0%9E%D0%BF%D0%B5%D1%80%D0%B0%D1%86%D0%B8%D0%BE%D0%BD%D0%BD%D0%B0%D1%8F_%D1%81%D0%B8%D1%81%D1%82%D0%B5%D0%BC%D0%B0</a:t>
            </a:r>
            <a:r>
              <a:rPr lang="ru-RU" sz="2000" dirty="0"/>
              <a:t> </a:t>
            </a:r>
            <a:endParaRPr lang="en-US" sz="2000" dirty="0"/>
          </a:p>
          <a:p>
            <a:endParaRPr lang="en-US" sz="2000" dirty="0"/>
          </a:p>
          <a:p>
            <a:r>
              <a:rPr lang="ru-RU" b="1" dirty="0" err="1"/>
              <a:t>Операцио́нная</a:t>
            </a:r>
            <a:r>
              <a:rPr lang="ru-RU" b="1" dirty="0"/>
              <a:t> </a:t>
            </a:r>
            <a:r>
              <a:rPr lang="ru-RU" b="1" dirty="0" err="1"/>
              <a:t>систе́ма</a:t>
            </a:r>
            <a:r>
              <a:rPr lang="ru-RU" dirty="0"/>
              <a:t>, </a:t>
            </a:r>
            <a:r>
              <a:rPr lang="ru-RU" dirty="0">
                <a:solidFill>
                  <a:schemeClr val="tx2"/>
                </a:solidFill>
              </a:rPr>
              <a:t>сокр. </a:t>
            </a:r>
            <a:r>
              <a:rPr lang="ru-RU" b="1" dirty="0">
                <a:solidFill>
                  <a:schemeClr val="tx2"/>
                </a:solidFill>
              </a:rPr>
              <a:t>ОС</a:t>
            </a:r>
            <a:r>
              <a:rPr lang="ru-RU" dirty="0">
                <a:solidFill>
                  <a:schemeClr val="tx2"/>
                </a:solidFill>
              </a:rPr>
              <a:t> (</a:t>
            </a:r>
            <a:r>
              <a:rPr lang="ru-RU" dirty="0">
                <a:solidFill>
                  <a:schemeClr val="tx2"/>
                </a:solidFill>
                <a:hlinkClick r:id="rId3" tooltip="Английский язы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англ.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i="1" dirty="0" err="1">
                <a:solidFill>
                  <a:schemeClr val="tx2"/>
                </a:solidFill>
                <a:effectLst/>
              </a:rPr>
              <a:t>operating</a:t>
            </a:r>
            <a:r>
              <a:rPr lang="ru-RU" i="1" dirty="0">
                <a:solidFill>
                  <a:schemeClr val="tx2"/>
                </a:solidFill>
                <a:effectLst/>
              </a:rPr>
              <a:t> </a:t>
            </a:r>
            <a:r>
              <a:rPr lang="ru-RU" i="1" dirty="0" err="1">
                <a:solidFill>
                  <a:schemeClr val="tx2"/>
                </a:solidFill>
                <a:effectLst/>
              </a:rPr>
              <a:t>system</a:t>
            </a:r>
            <a:r>
              <a:rPr lang="ru-RU" i="1" dirty="0">
                <a:solidFill>
                  <a:schemeClr val="tx2"/>
                </a:solidFill>
                <a:effectLst/>
              </a:rPr>
              <a:t>, OS</a:t>
            </a:r>
            <a:r>
              <a:rPr lang="ru-RU" dirty="0">
                <a:solidFill>
                  <a:schemeClr val="tx2"/>
                </a:solidFill>
              </a:rPr>
              <a:t>) — комплекс взаимосвязанных программ, предназначенных для управления ресурсами </a:t>
            </a:r>
            <a:r>
              <a:rPr lang="ru-RU" dirty="0">
                <a:solidFill>
                  <a:schemeClr val="tx2"/>
                </a:solidFill>
                <a:hlinkClick r:id="rId4" tooltip="Компьюте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компьютера</a:t>
            </a:r>
            <a:r>
              <a:rPr lang="ru-RU" dirty="0">
                <a:solidFill>
                  <a:schemeClr val="tx2"/>
                </a:solidFill>
              </a:rPr>
              <a:t> и организации взаимодействия с пользователем. </a:t>
            </a:r>
          </a:p>
          <a:p>
            <a:r>
              <a:rPr lang="ru-RU" dirty="0">
                <a:solidFill>
                  <a:schemeClr val="tx2"/>
                </a:solidFill>
              </a:rPr>
              <a:t>В логической структуре типичной </a:t>
            </a:r>
            <a:r>
              <a:rPr lang="ru-RU" dirty="0">
                <a:solidFill>
                  <a:schemeClr val="tx2"/>
                </a:solidFill>
                <a:hlinkClick r:id="rId5" tooltip="Вычислительная систем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вычислительной системы</a:t>
            </a:r>
            <a:r>
              <a:rPr lang="ru-RU" dirty="0">
                <a:solidFill>
                  <a:schemeClr val="tx2"/>
                </a:solidFill>
              </a:rPr>
              <a:t> операционная система занимает положение между </a:t>
            </a:r>
            <a:r>
              <a:rPr lang="ru-RU" dirty="0">
                <a:solidFill>
                  <a:schemeClr val="tx2"/>
                </a:solidFill>
                <a:hlinkClick r:id="rId6" tooltip="Аппаратное обеспечени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устройствами</a:t>
            </a:r>
            <a:r>
              <a:rPr lang="ru-RU" dirty="0">
                <a:solidFill>
                  <a:schemeClr val="tx2"/>
                </a:solidFill>
              </a:rPr>
              <a:t> с их микроархитектурой, </a:t>
            </a:r>
            <a:r>
              <a:rPr lang="ru-RU" dirty="0">
                <a:solidFill>
                  <a:schemeClr val="tx2"/>
                </a:solidFill>
                <a:hlinkClick r:id="rId7" tooltip="Машинный язы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машинным языком</a:t>
            </a:r>
            <a:r>
              <a:rPr lang="ru-RU" dirty="0">
                <a:solidFill>
                  <a:schemeClr val="tx2"/>
                </a:solidFill>
              </a:rPr>
              <a:t> и, возможно, </a:t>
            </a:r>
            <a:r>
              <a:rPr lang="ru-RU" dirty="0">
                <a:solidFill>
                  <a:schemeClr val="tx2"/>
                </a:solidFill>
                <a:hlinkClick r:id="rId8" tooltip="Встроенное программное обеспечени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собственными (встроенными) микропрограммами (драйверами)</a:t>
            </a:r>
            <a:r>
              <a:rPr lang="ru-RU" dirty="0">
                <a:solidFill>
                  <a:schemeClr val="tx2"/>
                </a:solidFill>
              </a:rPr>
              <a:t> — с одной стороны — и </a:t>
            </a:r>
            <a:r>
              <a:rPr lang="ru-RU" dirty="0">
                <a:solidFill>
                  <a:schemeClr val="tx2"/>
                </a:solidFill>
                <a:hlinkClick r:id="rId9" tooltip="Прикладное программное обеспечени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прикладными программами</a:t>
            </a:r>
            <a:r>
              <a:rPr lang="ru-RU" dirty="0">
                <a:solidFill>
                  <a:schemeClr val="tx2"/>
                </a:solidFill>
              </a:rPr>
              <a:t> с другой. </a:t>
            </a:r>
          </a:p>
          <a:p>
            <a:r>
              <a:rPr lang="ru-RU" dirty="0">
                <a:solidFill>
                  <a:schemeClr val="tx2"/>
                </a:solidFill>
              </a:rPr>
              <a:t>Разработчикам </a:t>
            </a:r>
            <a:r>
              <a:rPr lang="ru-RU" dirty="0">
                <a:solidFill>
                  <a:schemeClr val="tx2"/>
                </a:solidFill>
                <a:hlinkClick r:id="rId10" tooltip="Программное обеспечени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программного обеспечения</a:t>
            </a:r>
            <a:r>
              <a:rPr lang="ru-RU" dirty="0">
                <a:solidFill>
                  <a:schemeClr val="tx2"/>
                </a:solidFill>
              </a:rPr>
              <a:t> операционная система позволяет абстрагироваться от деталей реализации и функционирования устройств, предоставляя минимально необходимый набор функций (см.: </a:t>
            </a:r>
            <a:r>
              <a:rPr lang="ru-RU" dirty="0">
                <a:solidFill>
                  <a:schemeClr val="tx2"/>
                </a:solidFill>
                <a:hlinkClick r:id="rId11" tooltip="Интерфейс программирования приложений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интерфейс программирования приложений</a:t>
            </a:r>
            <a:r>
              <a:rPr lang="ru-RU" dirty="0">
                <a:solidFill>
                  <a:schemeClr val="tx2"/>
                </a:solidFill>
              </a:rPr>
              <a:t>). </a:t>
            </a:r>
          </a:p>
          <a:p>
            <a:r>
              <a:rPr lang="ru-RU" dirty="0">
                <a:solidFill>
                  <a:schemeClr val="tx2"/>
                </a:solidFill>
              </a:rPr>
              <a:t>В большинстве вычислительных систем операционная система является основной, наиболее важной (а иногда и единственной) частью </a:t>
            </a:r>
            <a:r>
              <a:rPr lang="ru-RU" dirty="0">
                <a:solidFill>
                  <a:schemeClr val="tx2"/>
                </a:solidFill>
                <a:hlinkClick r:id="rId12" tooltip="Системное программное обеспечени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системного программного обеспечения</a:t>
            </a:r>
            <a:r>
              <a:rPr lang="ru-RU" dirty="0">
                <a:solidFill>
                  <a:schemeClr val="tx2"/>
                </a:solidFill>
              </a:rPr>
              <a:t>. С 1990-х годов наиболее распространёнными операционными системами являются системы семейства </a:t>
            </a:r>
            <a:r>
              <a:rPr lang="ru-RU" dirty="0">
                <a:solidFill>
                  <a:schemeClr val="tx2"/>
                </a:solidFill>
                <a:hlinkClick r:id="rId13" tooltip="Window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ru-RU" dirty="0">
                <a:solidFill>
                  <a:schemeClr val="tx2"/>
                </a:solidFill>
              </a:rPr>
              <a:t>, </a:t>
            </a:r>
            <a:r>
              <a:rPr lang="ru-RU" dirty="0">
                <a:solidFill>
                  <a:schemeClr val="tx2"/>
                </a:solidFill>
                <a:hlinkClick r:id="rId14" tooltip="Uni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Unix</a:t>
            </a:r>
            <a:r>
              <a:rPr lang="ru-RU" dirty="0">
                <a:solidFill>
                  <a:schemeClr val="tx2"/>
                </a:solidFill>
              </a:rPr>
              <a:t> и </a:t>
            </a:r>
            <a:r>
              <a:rPr lang="ru-RU" dirty="0">
                <a:solidFill>
                  <a:schemeClr val="tx2"/>
                </a:solidFill>
                <a:hlinkClick r:id="rId15" tooltip="UNIX-подобная операционная систем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UNIX-подобные системы</a:t>
            </a:r>
            <a:r>
              <a:rPr lang="ru-RU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1863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Как задать произвольный цвет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BC03C2-F067-45D7-A0A2-54E3CE27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84" y="1268760"/>
            <a:ext cx="6829823" cy="45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29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733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84" y="192596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№4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49784" y="3284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Создание изображения из линий</a:t>
            </a:r>
          </a:p>
        </p:txBody>
      </p:sp>
    </p:spTree>
    <p:extLst>
      <p:ext uri="{BB962C8B-B14F-4D97-AF65-F5344CB8AC3E}">
        <p14:creationId xmlns:p14="http://schemas.microsoft.com/office/powerpoint/2010/main" val="2445902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/>
              <a:t>Windows </a:t>
            </a:r>
            <a:r>
              <a:rPr lang="ru-RU" sz="2000" dirty="0"/>
              <a:t>приложение добавить рисунок домика.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90" y="476672"/>
            <a:ext cx="2630884" cy="21328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9528"/>
            <a:ext cx="67818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316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1: Решение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/>
              <a:t>Windows </a:t>
            </a:r>
            <a:r>
              <a:rPr lang="ru-RU" sz="2000" dirty="0"/>
              <a:t>приложение добавить рисунок домика.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54356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012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ru-RU" sz="2000" dirty="0"/>
              <a:t>Рядом с домиком добавьте ёлочку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17150"/>
            <a:ext cx="4251052" cy="438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047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ru-RU" sz="2000" dirty="0"/>
              <a:t>Рядом с домиком добавьте ёлочку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8640"/>
            <a:ext cx="2376264" cy="245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62865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911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ru-RU" sz="2000" dirty="0"/>
              <a:t>Рядом с домиком добавьте ёлочку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Код </a:t>
            </a:r>
            <a:r>
              <a:rPr lang="ru-RU" sz="2000" dirty="0" err="1"/>
              <a:t>отрисовки</a:t>
            </a:r>
            <a:r>
              <a:rPr lang="ru-RU" sz="2000" dirty="0"/>
              <a:t> нижнего треугольника.</a:t>
            </a:r>
          </a:p>
          <a:p>
            <a:r>
              <a:rPr lang="ru-RU" sz="2000" dirty="0"/>
              <a:t>Остальной код </a:t>
            </a:r>
            <a:r>
              <a:rPr lang="ru-RU" sz="2000" dirty="0" err="1"/>
              <a:t>отрисовки</a:t>
            </a:r>
            <a:endParaRPr lang="ru-RU" sz="2000" dirty="0"/>
          </a:p>
          <a:p>
            <a:r>
              <a:rPr lang="ru-RU" sz="2000" dirty="0"/>
              <a:t>нужно самостоятельно написать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73" y="897032"/>
            <a:ext cx="290060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8640"/>
            <a:ext cx="2376264" cy="245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7" y="2852936"/>
            <a:ext cx="8208912" cy="394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87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ru-RU" sz="2000" dirty="0"/>
              <a:t>Дом и елочку нужно сделать цветными – творчество в подборе цвета приветствуется.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88840"/>
            <a:ext cx="411698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47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к ЛР4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751344"/>
            <a:ext cx="849694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0</a:t>
            </a:r>
            <a:r>
              <a:rPr lang="en-US" sz="1600" dirty="0"/>
              <a:t>. </a:t>
            </a:r>
            <a:r>
              <a:rPr lang="ru-RU" sz="1600" dirty="0"/>
              <a:t>Доделать дома задачи 1-3 – если они не были доделаны в классе.</a:t>
            </a:r>
          </a:p>
          <a:p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Нарисовать слева от дома дерево. Можно использовать за образец картинку ниже. Можно свое собственное. Нужно активно и творчески использовать цвет и толщину пера.</a:t>
            </a:r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К получившейся картине добавить сооружение (сарай, мост, и т.п.)  нарисованное не менее чем 15 линиями. Нужно активно и творчески использовать цвет и толщину пера.</a:t>
            </a:r>
          </a:p>
          <a:p>
            <a:endParaRPr lang="ru-RU" sz="1600" dirty="0"/>
          </a:p>
          <a:p>
            <a:pPr marL="342900" indent="-342900">
              <a:buAutoNum type="arabicPeriod" startAt="3"/>
            </a:pPr>
            <a:r>
              <a:rPr lang="ru-RU" sz="1600" dirty="0"/>
              <a:t>* Добавить что-то от себя, состоящее из линий (скамейка, забор, сугробы, и т.п.). Нужно активно и творчески использовать цвет и толщину пера.</a:t>
            </a:r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600" dirty="0"/>
              <a:t>Задания со звездочками - необязательные</a:t>
            </a:r>
          </a:p>
          <a:p>
            <a:pPr marL="342900" indent="-342900">
              <a:buAutoNum type="arabicPeriod" startAt="3"/>
            </a:pPr>
            <a:endParaRPr lang="ru-RU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8675C5-4975-4E11-9BDF-968306EE7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44824"/>
            <a:ext cx="1944216" cy="179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11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en-US" sz="2800" b="1" dirty="0"/>
              <a:t>Windows</a:t>
            </a:r>
            <a:endParaRPr lang="ru-RU" sz="28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https://ru.wikipedia.org/wiki/Windows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ru-RU" sz="2000" b="1" dirty="0"/>
              <a:t>Windows</a:t>
            </a:r>
            <a:r>
              <a:rPr lang="ru-RU" sz="2000" dirty="0"/>
              <a:t> (с </a:t>
            </a:r>
            <a:r>
              <a:rPr lang="ru-RU" sz="2000" dirty="0">
                <a:hlinkClick r:id="rId3" tooltip="Английский язык"/>
              </a:rPr>
              <a:t>англ.</a:t>
            </a:r>
            <a:r>
              <a:rPr lang="ru-RU" sz="2000" dirty="0"/>
              <a:t> </a:t>
            </a:r>
            <a:r>
              <a:rPr lang="ru-RU" sz="2000" i="1" dirty="0">
                <a:effectLst/>
              </a:rPr>
              <a:t>— «Окна»</a:t>
            </a:r>
            <a:r>
              <a:rPr lang="ru-RU" sz="2000" dirty="0"/>
              <a:t>) — группа семейств </a:t>
            </a:r>
            <a:r>
              <a:rPr lang="ru-RU" sz="2000" dirty="0">
                <a:hlinkClick r:id="rId4" tooltip="Коммерческое программное обеспечение"/>
              </a:rPr>
              <a:t>коммерческих</a:t>
            </a:r>
            <a:r>
              <a:rPr lang="ru-RU" sz="2000" dirty="0"/>
              <a:t> </a:t>
            </a:r>
            <a:r>
              <a:rPr lang="ru-RU" sz="2000" dirty="0">
                <a:hlinkClick r:id="rId5" tooltip="Проприетарное программное обеспечение"/>
              </a:rPr>
              <a:t>проприетарных</a:t>
            </a:r>
            <a:r>
              <a:rPr lang="ru-RU" sz="2000" dirty="0"/>
              <a:t> </a:t>
            </a:r>
            <a:r>
              <a:rPr lang="ru-RU" sz="2000" dirty="0">
                <a:hlinkClick r:id="rId6" tooltip="Операционная система"/>
              </a:rPr>
              <a:t>операционных систем</a:t>
            </a:r>
            <a:r>
              <a:rPr lang="ru-RU" sz="2000" dirty="0"/>
              <a:t> корпорации </a:t>
            </a:r>
            <a:r>
              <a:rPr lang="ru-RU" sz="2000" dirty="0">
                <a:hlinkClick r:id="rId7" tooltip="Microsoft"/>
              </a:rPr>
              <a:t>Microsoft</a:t>
            </a:r>
            <a:r>
              <a:rPr lang="ru-RU" sz="2000" dirty="0"/>
              <a:t>, ориентированных на управление с помощью </a:t>
            </a:r>
            <a:r>
              <a:rPr lang="ru-RU" sz="2000" dirty="0">
                <a:hlinkClick r:id="rId8" tooltip="Графический интерфейс пользователя"/>
              </a:rPr>
              <a:t>графического интерфейса</a:t>
            </a:r>
            <a:r>
              <a:rPr lang="ru-RU" sz="20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37EF23-433E-47B9-B7E8-4626304EC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6662" y="2815279"/>
            <a:ext cx="3730676" cy="38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7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– оформление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300" dirty="0"/>
              <a:t>Для сдачи домашней работы нужно иметь:</a:t>
            </a:r>
          </a:p>
          <a:p>
            <a:r>
              <a:rPr lang="ru-RU" sz="2300" b="1" dirty="0">
                <a:solidFill>
                  <a:srgbClr val="00B050"/>
                </a:solidFill>
              </a:rPr>
              <a:t>1) Доказательство того, что вы рассчитывали координаты концов линий. Если расчеты были на бумаге – нужна эта бумага.</a:t>
            </a:r>
            <a:endParaRPr lang="ru-RU" sz="2300" dirty="0"/>
          </a:p>
          <a:p>
            <a:pPr marL="457200" indent="-457200">
              <a:buAutoNum type="arabicParenR"/>
            </a:pPr>
            <a:endParaRPr lang="ru-RU" sz="23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38468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780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55940-BCC3-4971-ADC8-6EE77CD0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Рисуем разные фигуры</a:t>
            </a:r>
          </a:p>
        </p:txBody>
      </p:sp>
    </p:spTree>
    <p:extLst>
      <p:ext uri="{BB962C8B-B14F-4D97-AF65-F5344CB8AC3E}">
        <p14:creationId xmlns:p14="http://schemas.microsoft.com/office/powerpoint/2010/main" val="4038341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2800" b="1" dirty="0">
                <a:hlinkClick r:id="rId2"/>
              </a:rPr>
              <a:t>https://www.frolov-lib.ru/books/bsp/v14/ch2_3.htm</a:t>
            </a:r>
            <a:r>
              <a:rPr lang="ru-RU" sz="2800" b="1" dirty="0"/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038B96-8BF3-4212-BA47-65032CF4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79" y="1088380"/>
            <a:ext cx="6409825" cy="54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31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2800" b="1" dirty="0">
                <a:hlinkClick r:id="rId2"/>
              </a:rPr>
              <a:t>https://www.frolov-lib.ru/books/bsp/v14/ch2_3.htm</a:t>
            </a:r>
            <a:r>
              <a:rPr lang="ru-RU" sz="2800" b="1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A977F1-27EB-4EF0-A34A-90623FC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66" y="699202"/>
            <a:ext cx="6774067" cy="6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4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Кисть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908720"/>
            <a:ext cx="72728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case WM_PAINT:</a:t>
            </a:r>
            <a:r>
              <a:rPr lang="ru-RU" sz="2400" dirty="0"/>
              <a:t>   {</a:t>
            </a:r>
          </a:p>
          <a:p>
            <a:r>
              <a:rPr lang="en-US" sz="2400" dirty="0"/>
              <a:t>            PAINTSTRUCT </a:t>
            </a:r>
            <a:r>
              <a:rPr lang="en-US" sz="2400" dirty="0" err="1"/>
              <a:t>ps</a:t>
            </a:r>
            <a:r>
              <a:rPr lang="en-US" sz="2400" dirty="0"/>
              <a:t>;</a:t>
            </a:r>
          </a:p>
          <a:p>
            <a:r>
              <a:rPr lang="en-US" sz="2400" dirty="0"/>
              <a:t>            HDC </a:t>
            </a:r>
            <a:r>
              <a:rPr lang="en-US" sz="2400" dirty="0" err="1"/>
              <a:t>hdc</a:t>
            </a:r>
            <a:r>
              <a:rPr lang="en-US" sz="2400" dirty="0"/>
              <a:t> = </a:t>
            </a:r>
            <a:r>
              <a:rPr lang="en-US" sz="2400" dirty="0" err="1"/>
              <a:t>BeginPaint</a:t>
            </a:r>
            <a:r>
              <a:rPr lang="en-US" sz="2400" dirty="0"/>
              <a:t>(</a:t>
            </a:r>
            <a:r>
              <a:rPr lang="en-US" sz="2400" dirty="0" err="1"/>
              <a:t>hWnd</a:t>
            </a:r>
            <a:r>
              <a:rPr lang="en-US" sz="2400" dirty="0"/>
              <a:t>, &amp;</a:t>
            </a:r>
            <a:r>
              <a:rPr lang="en-US" sz="2400" dirty="0" err="1"/>
              <a:t>ps</a:t>
            </a:r>
            <a:r>
              <a:rPr lang="en-US" sz="2400" dirty="0"/>
              <a:t>);</a:t>
            </a:r>
            <a:endParaRPr lang="ru-RU" sz="2400" dirty="0"/>
          </a:p>
          <a:p>
            <a:endParaRPr lang="ru-RU" sz="2400" b="1" dirty="0"/>
          </a:p>
          <a:p>
            <a:r>
              <a:rPr lang="ru-RU" sz="2400" b="1" dirty="0"/>
              <a:t>	</a:t>
            </a:r>
            <a:r>
              <a:rPr lang="en-US" sz="2400" b="1" dirty="0"/>
              <a:t>HBRUSH </a:t>
            </a:r>
            <a:r>
              <a:rPr lang="en-US" sz="2400" b="1" dirty="0" err="1"/>
              <a:t>hBrush</a:t>
            </a:r>
            <a:r>
              <a:rPr lang="en-US" sz="2400" b="1" dirty="0"/>
              <a:t>; </a:t>
            </a:r>
            <a:endParaRPr lang="ru-RU" sz="2400" b="1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hBrush</a:t>
            </a:r>
            <a:r>
              <a:rPr lang="en-US" sz="2400" b="1" dirty="0"/>
              <a:t> = </a:t>
            </a:r>
            <a:r>
              <a:rPr lang="en-US" sz="2400" b="1" dirty="0" err="1"/>
              <a:t>CreateSolidBrush</a:t>
            </a:r>
            <a:r>
              <a:rPr lang="en-US" sz="2400" b="1" dirty="0"/>
              <a:t>(RGB(0, 0, 255)); </a:t>
            </a:r>
            <a:endParaRPr lang="ru-RU" sz="2400" b="1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hBrush</a:t>
            </a:r>
            <a:r>
              <a:rPr lang="en-US" sz="2400" b="1" dirty="0"/>
              <a:t>); </a:t>
            </a:r>
            <a:endParaRPr lang="ru-RU" sz="2400" b="1" dirty="0"/>
          </a:p>
          <a:p>
            <a:r>
              <a:rPr lang="ru-RU" sz="2400" b="1" dirty="0"/>
              <a:t>	</a:t>
            </a:r>
            <a:r>
              <a:rPr lang="ru-RU" sz="2400" b="1" dirty="0">
                <a:solidFill>
                  <a:srgbClr val="7030A0"/>
                </a:solidFill>
              </a:rPr>
              <a:t>RECT </a:t>
            </a:r>
            <a:r>
              <a:rPr lang="ru-RU" sz="2400" b="1" dirty="0" err="1">
                <a:solidFill>
                  <a:srgbClr val="7030A0"/>
                </a:solidFill>
              </a:rPr>
              <a:t>rect</a:t>
            </a:r>
            <a:r>
              <a:rPr lang="ru-RU" sz="2400" b="1" dirty="0">
                <a:solidFill>
                  <a:srgbClr val="7030A0"/>
                </a:solidFill>
              </a:rPr>
              <a:t> = { 10, 3, 100, 130 };</a:t>
            </a:r>
          </a:p>
          <a:p>
            <a:r>
              <a:rPr lang="ru-RU" sz="2400" b="1" dirty="0"/>
              <a:t>	</a:t>
            </a:r>
            <a:r>
              <a:rPr lang="ru-RU" sz="2400" b="1" dirty="0" err="1"/>
              <a:t>FillRect</a:t>
            </a:r>
            <a:r>
              <a:rPr lang="ru-RU" sz="2400" b="1" dirty="0"/>
              <a:t>(</a:t>
            </a:r>
            <a:r>
              <a:rPr lang="ru-RU" sz="2400" b="1" dirty="0" err="1"/>
              <a:t>hdc</a:t>
            </a:r>
            <a:r>
              <a:rPr lang="ru-RU" sz="2400" b="1" dirty="0"/>
              <a:t>, &amp;</a:t>
            </a:r>
            <a:r>
              <a:rPr lang="ru-RU" sz="2400" b="1" dirty="0" err="1"/>
              <a:t>rect</a:t>
            </a:r>
            <a:r>
              <a:rPr lang="ru-RU" sz="2400" b="1" dirty="0"/>
              <a:t>, </a:t>
            </a:r>
            <a:r>
              <a:rPr lang="ru-RU" sz="2400" b="1" dirty="0" err="1"/>
              <a:t>hBrush</a:t>
            </a:r>
            <a:r>
              <a:rPr lang="ru-RU" sz="2400" b="1" dirty="0"/>
              <a:t>);</a:t>
            </a:r>
          </a:p>
          <a:p>
            <a:r>
              <a:rPr lang="en-US" sz="2400" dirty="0"/>
              <a:t>	</a:t>
            </a:r>
            <a:endParaRPr lang="ru-RU" sz="2400" dirty="0"/>
          </a:p>
          <a:p>
            <a:r>
              <a:rPr lang="en-US" sz="2400" dirty="0"/>
              <a:t>// </a:t>
            </a:r>
            <a:r>
              <a:rPr lang="ru-RU" sz="2400" dirty="0"/>
              <a:t>СЛЕДУЮЩИЙ КОД ВСТАВИТЬ СЮДА!!!</a:t>
            </a:r>
          </a:p>
          <a:p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 err="1"/>
              <a:t>EndPaint</a:t>
            </a:r>
            <a:r>
              <a:rPr lang="en-US" sz="2400" dirty="0"/>
              <a:t>(</a:t>
            </a:r>
            <a:r>
              <a:rPr lang="en-US" sz="2400" dirty="0" err="1"/>
              <a:t>hWnd</a:t>
            </a:r>
            <a:r>
              <a:rPr lang="en-US" sz="2400" dirty="0"/>
              <a:t>, &amp;</a:t>
            </a:r>
            <a:r>
              <a:rPr lang="en-US" sz="2400" dirty="0" err="1"/>
              <a:t>ps</a:t>
            </a:r>
            <a:r>
              <a:rPr lang="en-US" sz="2400" dirty="0"/>
              <a:t>);</a:t>
            </a:r>
          </a:p>
          <a:p>
            <a:r>
              <a:rPr lang="ru-RU" sz="2400" dirty="0"/>
              <a:t>        }</a:t>
            </a:r>
            <a:endParaRPr lang="ru-RU" sz="2400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33056"/>
            <a:ext cx="25527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613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Кисть</a:t>
            </a:r>
            <a:r>
              <a:rPr lang="en-US" sz="3200" b="1" dirty="0"/>
              <a:t> (2)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hBrush</a:t>
            </a:r>
            <a:r>
              <a:rPr lang="en-US" sz="2400" b="1" dirty="0"/>
              <a:t> = </a:t>
            </a:r>
            <a:r>
              <a:rPr lang="en-US" sz="2400" b="1" dirty="0" err="1"/>
              <a:t>CreateHatchBrush</a:t>
            </a:r>
            <a:r>
              <a:rPr lang="en-US" sz="2400" b="1" dirty="0"/>
              <a:t>(HS_HORIZONTAL, RGB(0, 0, 255));</a:t>
            </a:r>
          </a:p>
          <a:p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hBrush</a:t>
            </a:r>
            <a:r>
              <a:rPr lang="en-US" sz="2400" b="1" dirty="0"/>
              <a:t>);                           </a:t>
            </a:r>
          </a:p>
          <a:p>
            <a:r>
              <a:rPr lang="ru-RU" sz="2400" b="1" dirty="0">
                <a:solidFill>
                  <a:srgbClr val="7030A0"/>
                </a:solidFill>
              </a:rPr>
              <a:t>RECT rect2 = { 50, 50, 120, 120 };</a:t>
            </a:r>
            <a:endParaRPr lang="en-US" sz="2400" b="1" dirty="0">
              <a:solidFill>
                <a:srgbClr val="7030A0"/>
              </a:solidFill>
            </a:endParaRPr>
          </a:p>
          <a:p>
            <a:r>
              <a:rPr lang="ru-RU" sz="2400" b="1" dirty="0" err="1"/>
              <a:t>FillRect</a:t>
            </a:r>
            <a:r>
              <a:rPr lang="ru-RU" sz="2400" b="1" dirty="0"/>
              <a:t>(</a:t>
            </a:r>
            <a:r>
              <a:rPr lang="ru-RU" sz="2400" b="1" dirty="0" err="1"/>
              <a:t>hdc</a:t>
            </a:r>
            <a:r>
              <a:rPr lang="ru-RU" sz="2400" b="1" dirty="0"/>
              <a:t>, &amp;rect2, </a:t>
            </a:r>
            <a:r>
              <a:rPr lang="ru-RU" sz="2400" b="1" dirty="0" err="1"/>
              <a:t>hBrush</a:t>
            </a:r>
            <a:r>
              <a:rPr lang="ru-RU" sz="2400" b="1" dirty="0"/>
              <a:t>);                        </a:t>
            </a:r>
            <a:endParaRPr lang="en-US" sz="2400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3398912"/>
            <a:ext cx="26003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908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А если нужно что-то круглое?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2952328" cy="139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22" y="4111402"/>
            <a:ext cx="2413942" cy="2413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95" y="836711"/>
            <a:ext cx="3950487" cy="231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76" y="1556792"/>
            <a:ext cx="237626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2018593" cy="319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544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Чем будем рисовать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hlinkClick r:id="rId2"/>
              </a:rPr>
              <a:t>https://www.frolov-lib.ru/books/bsp/v14/ch2_3.htm</a:t>
            </a:r>
            <a:endParaRPr lang="ru-RU" sz="2300" b="1" dirty="0"/>
          </a:p>
          <a:p>
            <a:endParaRPr lang="ru-RU" sz="2300" b="1" dirty="0"/>
          </a:p>
          <a:p>
            <a:r>
              <a:rPr lang="ru-RU" sz="2400" b="1" dirty="0"/>
              <a:t>Рисование эллипса</a:t>
            </a:r>
          </a:p>
          <a:p>
            <a:r>
              <a:rPr lang="ru-RU" dirty="0"/>
              <a:t>Для рисования эллипса вы можете использовать функцию </a:t>
            </a:r>
            <a:r>
              <a:rPr lang="ru-RU" dirty="0" err="1"/>
              <a:t>Ellipse</a:t>
            </a:r>
            <a:r>
              <a:rPr lang="ru-RU" dirty="0"/>
              <a:t> :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BOOL WINAPI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Ellipse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HDC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hdc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// идентификатор контекста отображения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nxTL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// координата x верхнего левого угла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nyTL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// координата y верхнего левого угла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nxBR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// координата x правого нижнего угла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nyBR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); // координата y правого нижнего угла</a:t>
            </a:r>
          </a:p>
          <a:p>
            <a:endParaRPr lang="ru-RU" dirty="0"/>
          </a:p>
          <a:p>
            <a:r>
              <a:rPr lang="ru-RU" dirty="0"/>
              <a:t> Первый параметр этой функции указывает идентификатор контекста отображения, остальные - координаты верхнего левого и правого нижнего углов прямоугольника, в который должен быть вписан эллипс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542" y="4969350"/>
            <a:ext cx="385466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667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Кисть</a:t>
            </a:r>
            <a:r>
              <a:rPr lang="en-US" sz="3200" b="1" dirty="0"/>
              <a:t> (3)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hBrush</a:t>
            </a:r>
            <a:r>
              <a:rPr lang="en-US" sz="2400" b="1" dirty="0"/>
              <a:t> = </a:t>
            </a:r>
            <a:r>
              <a:rPr lang="en-US" sz="2400" b="1" dirty="0" err="1"/>
              <a:t>CreateHatchBrush</a:t>
            </a:r>
            <a:r>
              <a:rPr lang="en-US" sz="2400" b="1" dirty="0"/>
              <a:t>(HS_CROSS, RGB(128, 0, 128));</a:t>
            </a:r>
          </a:p>
          <a:p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hBrush</a:t>
            </a:r>
            <a:r>
              <a:rPr lang="en-US" sz="2400" b="1" dirty="0"/>
              <a:t>);</a:t>
            </a:r>
          </a:p>
          <a:p>
            <a:r>
              <a:rPr lang="en-US" sz="2400" b="1" dirty="0"/>
              <a:t>HPEN </a:t>
            </a:r>
            <a:r>
              <a:rPr lang="en-US" sz="2400" b="1" dirty="0" err="1"/>
              <a:t>hPen</a:t>
            </a:r>
            <a:r>
              <a:rPr lang="en-US" sz="2400" b="1" dirty="0"/>
              <a:t>;</a:t>
            </a:r>
          </a:p>
          <a:p>
            <a:r>
              <a:rPr lang="en-US" sz="2400" b="1" dirty="0" err="1"/>
              <a:t>hPen</a:t>
            </a:r>
            <a:r>
              <a:rPr lang="en-US" sz="2400" b="1" dirty="0"/>
              <a:t> = </a:t>
            </a:r>
            <a:r>
              <a:rPr lang="en-US" sz="2400" b="1" dirty="0" err="1"/>
              <a:t>CreatePen</a:t>
            </a:r>
            <a:r>
              <a:rPr lang="en-US" sz="2400" b="1" dirty="0"/>
              <a:t>(PS_SOLID, 5, RGB(128, 0, 128)); </a:t>
            </a:r>
          </a:p>
          <a:p>
            <a:r>
              <a:rPr lang="en-US" sz="2400" b="1" dirty="0" err="1"/>
              <a:t>SelectObject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hPen</a:t>
            </a:r>
            <a:r>
              <a:rPr lang="en-US" sz="2400" b="1" dirty="0"/>
              <a:t>);</a:t>
            </a:r>
          </a:p>
          <a:p>
            <a:r>
              <a:rPr lang="en-US" sz="2400" b="1" dirty="0"/>
              <a:t>Ellipse( </a:t>
            </a:r>
            <a:r>
              <a:rPr lang="en-US" sz="2400" b="1" dirty="0" err="1"/>
              <a:t>hdc</a:t>
            </a:r>
            <a:r>
              <a:rPr lang="en-US" sz="2400" b="1" dirty="0"/>
              <a:t>, 70, 10, 170, 100);</a:t>
            </a:r>
          </a:p>
          <a:p>
            <a:endParaRPr lang="ru-RU" sz="2400" dirty="0"/>
          </a:p>
          <a:p>
            <a:r>
              <a:rPr lang="en-US" sz="2400" dirty="0" err="1"/>
              <a:t>DeleteObject</a:t>
            </a:r>
            <a:r>
              <a:rPr lang="en-US" sz="2400" dirty="0"/>
              <a:t>(</a:t>
            </a:r>
            <a:r>
              <a:rPr lang="en-US" sz="2400" dirty="0" err="1"/>
              <a:t>hBrush</a:t>
            </a:r>
            <a:r>
              <a:rPr lang="en-US" sz="2400" dirty="0"/>
              <a:t>);</a:t>
            </a:r>
            <a:endParaRPr lang="en-US" sz="2400" b="1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039" y="3463280"/>
            <a:ext cx="26384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16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ru-RU" sz="2800" b="1" dirty="0"/>
              <a:t>Интерфейс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https://ru.wikipedia.org/wiki/%D0%98%D0%BD%D1%82%D0%B5%D1%80%D1%84%D0%B5%D0%B9%D1%81</a:t>
            </a:r>
            <a:r>
              <a:rPr lang="ru-RU" sz="2000" dirty="0"/>
              <a:t> </a:t>
            </a:r>
          </a:p>
          <a:p>
            <a:endParaRPr lang="en-US" sz="2000" dirty="0"/>
          </a:p>
          <a:p>
            <a:r>
              <a:rPr lang="ru-RU" sz="2000" b="1" dirty="0" err="1"/>
              <a:t>Интерфе́йс</a:t>
            </a:r>
            <a:r>
              <a:rPr lang="ru-RU" sz="2000" dirty="0"/>
              <a:t> (от </a:t>
            </a:r>
            <a:r>
              <a:rPr lang="ru-RU" sz="2000" dirty="0">
                <a:hlinkClick r:id="rId3" tooltip="Английский язык"/>
              </a:rPr>
              <a:t>англ.</a:t>
            </a:r>
            <a:r>
              <a:rPr lang="ru-RU" sz="2000" dirty="0"/>
              <a:t> </a:t>
            </a:r>
            <a:r>
              <a:rPr lang="ru-RU" sz="2000" i="1" dirty="0" err="1">
                <a:effectLst/>
              </a:rPr>
              <a:t>interface</a:t>
            </a:r>
            <a:r>
              <a:rPr lang="ru-RU" sz="2000" dirty="0"/>
              <a:t>) — граница между двумя функциональными объектами, требования к которой определяются стандартом</a:t>
            </a:r>
            <a:r>
              <a:rPr lang="ru-RU" sz="2000" baseline="30000" dirty="0">
                <a:hlinkClick r:id="rId4"/>
              </a:rPr>
              <a:t>[1]</a:t>
            </a:r>
            <a:r>
              <a:rPr lang="ru-RU" sz="2000" dirty="0"/>
              <a:t>; совокупность средств, методов и правил </a:t>
            </a:r>
            <a:r>
              <a:rPr lang="ru-RU" sz="2000" dirty="0">
                <a:hlinkClick r:id="rId5" tooltip="Взаимодействие"/>
              </a:rPr>
              <a:t>взаимодействия</a:t>
            </a:r>
            <a:r>
              <a:rPr lang="ru-RU" sz="2000" dirty="0"/>
              <a:t> (управления, контроля и т. д.) между элементами </a:t>
            </a:r>
            <a:r>
              <a:rPr lang="ru-RU" sz="2000" dirty="0">
                <a:hlinkClick r:id="rId6" tooltip="Система"/>
              </a:rPr>
              <a:t>системы</a:t>
            </a:r>
            <a:r>
              <a:rPr lang="ru-RU" sz="2000" baseline="30000" dirty="0">
                <a:hlinkClick r:id="rId7"/>
              </a:rPr>
              <a:t>[2]</a:t>
            </a:r>
            <a:r>
              <a:rPr lang="ru-RU" sz="2000" dirty="0"/>
              <a:t>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E002DA-8B5D-4C8A-9504-C42AE8EF9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0" y="2998113"/>
            <a:ext cx="7452320" cy="37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9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Чем еще можно рисовать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hlinkClick r:id="rId2"/>
              </a:rPr>
              <a:t>https://www.frolov-lib.ru/books/bsp/v14/ch2_3.htm</a:t>
            </a:r>
            <a:endParaRPr lang="ru-RU" sz="2300" b="1" dirty="0"/>
          </a:p>
          <a:p>
            <a:endParaRPr lang="ru-RU" sz="2400" b="1" dirty="0"/>
          </a:p>
          <a:p>
            <a:r>
              <a:rPr lang="ru-RU" sz="2400" b="1" dirty="0"/>
              <a:t>Рисование дуги эллипса </a:t>
            </a:r>
          </a:p>
          <a:p>
            <a:r>
              <a:rPr lang="ru-RU" dirty="0"/>
              <a:t>функция </a:t>
            </a:r>
            <a:r>
              <a:rPr lang="en-US" dirty="0"/>
              <a:t>Arc </a:t>
            </a:r>
            <a:r>
              <a:rPr lang="ru-RU" dirty="0"/>
              <a:t>позволяет нарисовать дугу эллипса или окружности: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BOOL WINAPI Arc(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HDC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идентификатор контекста отображения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nxLeft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верхий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левый угол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nyBottom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правый нижний угол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начало дуги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конец дуги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67502"/>
            <a:ext cx="4011935" cy="236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529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Чем еще можно рисовать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hlinkClick r:id="rId2"/>
              </a:rPr>
              <a:t>https://www.frolov-lib.ru/books/bsp/v14/ch2_3.htm</a:t>
            </a:r>
            <a:endParaRPr lang="ru-RU" sz="2300" b="1" dirty="0"/>
          </a:p>
          <a:p>
            <a:endParaRPr lang="ru-RU" sz="2300" b="1" dirty="0"/>
          </a:p>
          <a:p>
            <a:r>
              <a:rPr lang="ru-RU" sz="2400" b="1" dirty="0"/>
              <a:t>Рисование сегмента эллипса </a:t>
            </a:r>
          </a:p>
          <a:p>
            <a:r>
              <a:rPr lang="ru-RU" dirty="0"/>
              <a:t>Сегмент эллипса можно нарисовать при помощи функции </a:t>
            </a:r>
            <a:r>
              <a:rPr lang="en-US" dirty="0"/>
              <a:t>Chord 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BOOL WINAPI Chord(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HDC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идентификатор контекста отображения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nxLeft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верхий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левый угол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nyBottom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правый нижний угол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начало дуги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конец дуги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4620627"/>
            <a:ext cx="3559868" cy="212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116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Чем еще можно рисовать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hlinkClick r:id="rId2"/>
              </a:rPr>
              <a:t>https://www.frolov-lib.ru/books/bsp/v14/ch2_3.htm</a:t>
            </a:r>
            <a:endParaRPr lang="ru-RU" sz="2300" b="1" dirty="0"/>
          </a:p>
          <a:p>
            <a:endParaRPr lang="ru-RU" sz="2300" b="1" dirty="0"/>
          </a:p>
          <a:p>
            <a:r>
              <a:rPr lang="ru-RU" sz="2400" b="1" dirty="0"/>
              <a:t>Рисование сектора эллипса </a:t>
            </a:r>
          </a:p>
          <a:p>
            <a:r>
              <a:rPr lang="ru-RU" dirty="0"/>
              <a:t>Для рисования сектора эллипса следует использовать функцию </a:t>
            </a:r>
            <a:r>
              <a:rPr lang="en-US" dirty="0"/>
              <a:t>Pie , </a:t>
            </a:r>
            <a:r>
              <a:rPr lang="ru-RU" dirty="0"/>
              <a:t>аналогичную по своим параметрам функциям </a:t>
            </a:r>
            <a:r>
              <a:rPr lang="en-US" dirty="0"/>
              <a:t>Arc </a:t>
            </a:r>
            <a:r>
              <a:rPr lang="ru-RU" dirty="0"/>
              <a:t>и </a:t>
            </a:r>
            <a:r>
              <a:rPr lang="en-US" dirty="0"/>
              <a:t>Chord: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BOOL WINAPI Pie(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HDC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идентификатор контекста отображения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nxLeft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верхний левый угол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nyBottom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правый нижний угол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nyStart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начало дуги 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//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конец дуги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077072"/>
            <a:ext cx="44672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787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Рисование геометрических фигур - </a:t>
            </a:r>
            <a:r>
              <a:rPr lang="en-US" sz="3200" dirty="0">
                <a:hlinkClick r:id="rId2"/>
              </a:rPr>
              <a:t>https://www.frolov-lib.ru/books/bsp/v14/ch2_3.htm</a:t>
            </a:r>
            <a:endParaRPr lang="ru-RU" sz="3200" dirty="0"/>
          </a:p>
          <a:p>
            <a:endParaRPr lang="ru-RU" dirty="0"/>
          </a:p>
          <a:p>
            <a:r>
              <a:rPr lang="ru-RU" dirty="0"/>
              <a:t>КАК рисовать в Win32 API? </a:t>
            </a:r>
            <a:r>
              <a:rPr lang="ru-RU" b="1" dirty="0"/>
              <a:t>-</a:t>
            </a:r>
            <a:r>
              <a:rPr lang="en-US" dirty="0">
                <a:hlinkClick r:id="rId3"/>
              </a:rPr>
              <a:t>http://radiofront.narod.ru/htm/prog/htm/winda/api/paint.html</a:t>
            </a:r>
            <a:r>
              <a:rPr lang="ru-RU" dirty="0"/>
              <a:t> </a:t>
            </a:r>
          </a:p>
          <a:p>
            <a:endParaRPr lang="ru-RU" sz="3200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04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17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84" y="192596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№5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49784" y="3284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Создание изображения из прямоугольников, эллипсов и др.</a:t>
            </a:r>
          </a:p>
        </p:txBody>
      </p:sp>
    </p:spTree>
    <p:extLst>
      <p:ext uri="{BB962C8B-B14F-4D97-AF65-F5344CB8AC3E}">
        <p14:creationId xmlns:p14="http://schemas.microsoft.com/office/powerpoint/2010/main" val="1723864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Нарисовать автомобиль</a:t>
            </a:r>
          </a:p>
          <a:p>
            <a:r>
              <a:rPr lang="ru-RU" sz="2000" dirty="0"/>
              <a:t>Использовать 3 разных кисти. </a:t>
            </a:r>
          </a:p>
          <a:p>
            <a:r>
              <a:rPr lang="ru-RU" sz="2000" dirty="0"/>
              <a:t>В рисунке есть 2 круга.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19760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115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Нарисовать автомобиль</a:t>
            </a:r>
          </a:p>
          <a:p>
            <a:r>
              <a:rPr lang="ru-RU" sz="2000" dirty="0"/>
              <a:t>Использовать 3 разных кисти. </a:t>
            </a:r>
          </a:p>
          <a:p>
            <a:r>
              <a:rPr lang="ru-RU" sz="2000" dirty="0"/>
              <a:t>В рисунке есть 2 круга.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37" y="810392"/>
            <a:ext cx="3447269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40968"/>
            <a:ext cx="6878414" cy="344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487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Нарисовать автомобиль</a:t>
            </a:r>
          </a:p>
          <a:p>
            <a:r>
              <a:rPr lang="ru-RU" sz="2000" dirty="0"/>
              <a:t>Использовать 3 разных кисти. </a:t>
            </a:r>
          </a:p>
          <a:p>
            <a:r>
              <a:rPr lang="ru-RU" sz="2000" dirty="0"/>
              <a:t>В рисунке есть 2 круга.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22" y="1954427"/>
            <a:ext cx="84455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51344"/>
            <a:ext cx="2487095" cy="161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84784"/>
            <a:ext cx="244138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820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Добавить к картинке снежную бабу.</a:t>
            </a:r>
          </a:p>
          <a:p>
            <a:r>
              <a:rPr lang="ru-RU" sz="2000" dirty="0"/>
              <a:t>В рисунке должно быть 3 закрашенных эллипса. Руки, нос и другие элементы можно изобразить линиями.</a:t>
            </a:r>
          </a:p>
          <a:p>
            <a:endParaRPr lang="ru-RU" sz="2000" dirty="0"/>
          </a:p>
          <a:p>
            <a:r>
              <a:rPr lang="ru-RU" sz="2000" dirty="0"/>
              <a:t>(рисунок ниже для вдохновения)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9F030C-925E-4830-9758-5A63F9CD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79" y="2691472"/>
            <a:ext cx="4207729" cy="37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634712"/>
          </a:xfrm>
        </p:spPr>
        <p:txBody>
          <a:bodyPr>
            <a:noAutofit/>
          </a:bodyPr>
          <a:lstStyle/>
          <a:p>
            <a:r>
              <a:rPr lang="en-US" sz="2800" b="1"/>
              <a:t>GUI</a:t>
            </a:r>
            <a:endParaRPr lang="ru-RU" sz="28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https://ru.wikipedia.org/wiki/%D0%93%D1%80%D0%B0%D1%84%D0%B8%D1%87%D0%B5%D1%81%D0%BA%D0%B8%D0%B9_%D0%B8%D0%BD%D1%82%D0%B5%D1%80%D1%84%D0%B5%D0%B9%D1%81_%D0%BF%D0%BE%D0%BB%D1%8C%D0%B7%D0%BE%D0%B2%D0%B0%D1%82%D0%B5%D0%BB%D1%8F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ru-RU" sz="2000" b="1" dirty="0" err="1"/>
              <a:t>Графи́ческий</a:t>
            </a:r>
            <a:r>
              <a:rPr lang="ru-RU" sz="2000" b="1" dirty="0"/>
              <a:t> </a:t>
            </a:r>
            <a:r>
              <a:rPr lang="ru-RU" sz="2000" b="1" dirty="0" err="1"/>
              <a:t>интерфе́йс</a:t>
            </a:r>
            <a:r>
              <a:rPr lang="ru-RU" sz="2000" b="1" dirty="0"/>
              <a:t> </a:t>
            </a:r>
            <a:r>
              <a:rPr lang="ru-RU" sz="2000" b="1" dirty="0" err="1"/>
              <a:t>по́льзователя</a:t>
            </a:r>
            <a:r>
              <a:rPr lang="ru-RU" sz="2000" b="1" dirty="0"/>
              <a:t> (ГИП)</a:t>
            </a:r>
            <a:r>
              <a:rPr lang="ru-RU" sz="2000" dirty="0"/>
              <a:t>, </a:t>
            </a:r>
            <a:r>
              <a:rPr lang="ru-RU" sz="2000" b="1" dirty="0" err="1"/>
              <a:t>графи́ческий</a:t>
            </a:r>
            <a:r>
              <a:rPr lang="ru-RU" sz="2000" b="1" dirty="0"/>
              <a:t> </a:t>
            </a:r>
            <a:r>
              <a:rPr lang="ru-RU" sz="2000" b="1" dirty="0" err="1"/>
              <a:t>по́льзовательский</a:t>
            </a:r>
            <a:r>
              <a:rPr lang="ru-RU" sz="2000" b="1" dirty="0"/>
              <a:t> </a:t>
            </a:r>
            <a:r>
              <a:rPr lang="ru-RU" sz="2000" b="1" dirty="0" err="1"/>
              <a:t>интерфе́йс</a:t>
            </a:r>
            <a:r>
              <a:rPr lang="ru-RU" sz="2000" b="1" dirty="0"/>
              <a:t> (ГПИ)</a:t>
            </a:r>
            <a:r>
              <a:rPr lang="ru-RU" sz="2000" dirty="0"/>
              <a:t> (</a:t>
            </a:r>
            <a:r>
              <a:rPr lang="ru-RU" sz="2000" dirty="0">
                <a:hlinkClick r:id="rId3" tooltip="Английский язык"/>
              </a:rPr>
              <a:t>англ.</a:t>
            </a:r>
            <a:r>
              <a:rPr lang="ru-RU" sz="2000" dirty="0"/>
              <a:t> </a:t>
            </a:r>
            <a:r>
              <a:rPr lang="ru-RU" sz="2000" i="1" dirty="0" err="1">
                <a:effectLst/>
              </a:rPr>
              <a:t>graphical</a:t>
            </a:r>
            <a:r>
              <a:rPr lang="ru-RU" sz="2000" i="1" dirty="0">
                <a:effectLst/>
              </a:rPr>
              <a:t> </a:t>
            </a:r>
            <a:r>
              <a:rPr lang="ru-RU" sz="2000" i="1" dirty="0" err="1">
                <a:effectLst/>
              </a:rPr>
              <a:t>user</a:t>
            </a:r>
            <a:r>
              <a:rPr lang="ru-RU" sz="2000" i="1" dirty="0">
                <a:effectLst/>
              </a:rPr>
              <a:t> </a:t>
            </a:r>
            <a:r>
              <a:rPr lang="ru-RU" sz="2000" i="1" dirty="0" err="1">
                <a:effectLst/>
              </a:rPr>
              <a:t>interface</a:t>
            </a:r>
            <a:r>
              <a:rPr lang="ru-RU" sz="2000" i="1" dirty="0">
                <a:effectLst/>
              </a:rPr>
              <a:t>, </a:t>
            </a:r>
            <a:r>
              <a:rPr lang="ru-RU" sz="2000" b="1" i="1" dirty="0">
                <a:effectLst/>
              </a:rPr>
              <a:t>GUI</a:t>
            </a:r>
            <a:r>
              <a:rPr lang="ru-RU" sz="2000" dirty="0"/>
              <a:t>) — система средств для взаимодействия пользователя с электронными устройствами, основанная на представлении всех доступных пользователю системных объектов и функций в виде графических компонентов экрана (окон, значков, меню, кнопок, списков и т. п.). </a:t>
            </a:r>
          </a:p>
        </p:txBody>
      </p:sp>
    </p:spTree>
    <p:extLst>
      <p:ext uri="{BB962C8B-B14F-4D97-AF65-F5344CB8AC3E}">
        <p14:creationId xmlns:p14="http://schemas.microsoft.com/office/powerpoint/2010/main" val="2965942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751344"/>
            <a:ext cx="849694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0</a:t>
            </a:r>
            <a:r>
              <a:rPr lang="en-US" sz="1600" dirty="0"/>
              <a:t>. </a:t>
            </a:r>
            <a:r>
              <a:rPr lang="ru-RU" sz="1600" dirty="0"/>
              <a:t>Доделать дома задачи 1-2 – если они не были доделаны в классе.</a:t>
            </a:r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К картине с машиной и снежной бабой, добавить рисунок транспортного средства с колесами – грузовой автомобиль, автобус, и др..</a:t>
            </a:r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Добавить сооружение, растение, или что-угодно иное, содержащее закрашенные прямоугольники. Нужно использовать максимальное количество разных кистей и перьев.</a:t>
            </a:r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FontTx/>
              <a:buAutoNum type="arabicPeriod"/>
            </a:pPr>
            <a:r>
              <a:rPr lang="ru-RU" sz="1600" dirty="0"/>
              <a:t>* Добавить облако, дерево, или что угодно другое, сделанное из множества эллипсов.</a:t>
            </a:r>
          </a:p>
          <a:p>
            <a:pPr marL="342900" indent="-342900">
              <a:buFontTx/>
              <a:buAutoNum type="arabicPeriod"/>
            </a:pPr>
            <a:endParaRPr lang="ru-RU" sz="1600" dirty="0"/>
          </a:p>
          <a:p>
            <a:pPr marL="342900" indent="-342900">
              <a:buFontTx/>
              <a:buAutoNum type="arabicPeriod"/>
            </a:pPr>
            <a:endParaRPr lang="ru-RU" sz="1600" dirty="0"/>
          </a:p>
          <a:p>
            <a:pPr marL="342900" indent="-342900">
              <a:buFontTx/>
              <a:buAutoNum type="arabicPeriod"/>
            </a:pPr>
            <a:r>
              <a:rPr lang="ru-RU" sz="1600" dirty="0"/>
              <a:t>** Добавить часы, мангал и т.п. сделанное из дуг, и других элементов. </a:t>
            </a:r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r>
              <a:rPr lang="ru-RU" sz="1600" dirty="0"/>
              <a:t>Задания со звездочками - необязательные</a:t>
            </a:r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47681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– оформление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300" dirty="0"/>
              <a:t>Для сдачи домашней работы нужно иметь:</a:t>
            </a:r>
          </a:p>
          <a:p>
            <a:r>
              <a:rPr lang="ru-RU" sz="2300" b="1" dirty="0">
                <a:solidFill>
                  <a:srgbClr val="00B050"/>
                </a:solidFill>
              </a:rPr>
              <a:t>1) Доказательство того, что вы рассчитывали координаты концов линий. Если расчеты были на бумаге – нужна эта бумага.</a:t>
            </a:r>
            <a:endParaRPr lang="ru-RU" sz="2300" dirty="0"/>
          </a:p>
          <a:p>
            <a:pPr marL="457200" indent="-457200">
              <a:buAutoNum type="arabicParenR"/>
            </a:pPr>
            <a:endParaRPr lang="ru-RU" sz="23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8354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352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лекции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Обсудили что такое ОС, интерфейс, </a:t>
            </a:r>
            <a:r>
              <a:rPr lang="en-US" sz="2300" dirty="0"/>
              <a:t>GUI, API, Windows API (</a:t>
            </a:r>
            <a:r>
              <a:rPr lang="en-US" sz="2300" dirty="0" err="1"/>
              <a:t>WinAPI</a:t>
            </a:r>
            <a:r>
              <a:rPr lang="en-US" sz="2300" dirty="0"/>
              <a:t>)</a:t>
            </a:r>
            <a:endParaRPr lang="ru-RU" sz="2300" dirty="0"/>
          </a:p>
          <a:p>
            <a:pPr marL="457200" indent="-457200">
              <a:buAutoNum type="arabicPeriod"/>
            </a:pPr>
            <a:r>
              <a:rPr lang="ru-RU" sz="2300" dirty="0"/>
              <a:t>Узнали как создать </a:t>
            </a:r>
            <a:r>
              <a:rPr lang="en-US" sz="2300" dirty="0" err="1"/>
              <a:t>WinAPI</a:t>
            </a:r>
            <a:r>
              <a:rPr lang="en-US" sz="2300" dirty="0"/>
              <a:t> </a:t>
            </a:r>
            <a:r>
              <a:rPr lang="ru-RU" sz="2300" dirty="0"/>
              <a:t>приложение в </a:t>
            </a:r>
            <a:r>
              <a:rPr lang="en-US" sz="2300" dirty="0"/>
              <a:t>VS</a:t>
            </a:r>
            <a:r>
              <a:rPr lang="ru-RU" sz="2300" dirty="0"/>
              <a:t>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</a:t>
            </a:r>
            <a:r>
              <a:rPr lang="en-US" sz="2300" dirty="0"/>
              <a:t>/</a:t>
            </a:r>
            <a:r>
              <a:rPr lang="ru-RU" sz="2300" dirty="0"/>
              <a:t>повторили декартову систему координат.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про экранную систему координат.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Узнали как нарисовать рисунок из линий.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как задать стиль, цвет и толщину у пера.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как нарисовать прямоугольник и эллипс.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как создать кисть для рисования фигур.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что нужно делать в ЛР4 и ЛР5.</a:t>
            </a:r>
          </a:p>
        </p:txBody>
      </p:sp>
    </p:spTree>
    <p:extLst>
      <p:ext uri="{BB962C8B-B14F-4D97-AF65-F5344CB8AC3E}">
        <p14:creationId xmlns:p14="http://schemas.microsoft.com/office/powerpoint/2010/main" val="2825649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Рисование геометрических фигур - </a:t>
            </a:r>
            <a:r>
              <a:rPr lang="en-US" sz="3200" dirty="0">
                <a:hlinkClick r:id="rId2"/>
              </a:rPr>
              <a:t>https://www.frolov-lib.ru/books/bsp/v14/ch2_3.htm</a:t>
            </a:r>
            <a:endParaRPr lang="ru-RU" sz="3200" dirty="0"/>
          </a:p>
          <a:p>
            <a:endParaRPr lang="ru-RU" dirty="0"/>
          </a:p>
          <a:p>
            <a:r>
              <a:rPr lang="ru-RU" dirty="0"/>
              <a:t>КАК рисовать в Win32 API? </a:t>
            </a:r>
            <a:r>
              <a:rPr lang="ru-RU" b="1" dirty="0"/>
              <a:t>-</a:t>
            </a:r>
            <a:r>
              <a:rPr lang="en-US" dirty="0">
                <a:hlinkClick r:id="rId3"/>
              </a:rPr>
              <a:t>http://radiofront.narod.ru/htm/prog/htm/winda/api/paint.html</a:t>
            </a:r>
            <a:r>
              <a:rPr lang="ru-RU" dirty="0"/>
              <a:t> </a:t>
            </a:r>
          </a:p>
          <a:p>
            <a:endParaRPr lang="ru-RU" sz="3200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4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API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51344"/>
            <a:ext cx="892899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https://ru.wikipedia.org/wiki/API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ru-RU" sz="2000" b="1" dirty="0"/>
              <a:t>API</a:t>
            </a:r>
            <a:r>
              <a:rPr lang="ru-RU" sz="2000" dirty="0"/>
              <a:t> (</a:t>
            </a:r>
            <a:r>
              <a:rPr lang="ru-RU" sz="2000" b="1" dirty="0"/>
              <a:t>программный интерфейс приложения</a:t>
            </a:r>
            <a:r>
              <a:rPr lang="ru-RU" sz="2000" dirty="0"/>
              <a:t>) (</a:t>
            </a:r>
            <a:r>
              <a:rPr lang="ru-RU" sz="2000" dirty="0">
                <a:hlinkClick r:id="rId3" tooltip="Английский язык"/>
              </a:rPr>
              <a:t>англ.</a:t>
            </a:r>
            <a:r>
              <a:rPr lang="ru-RU" sz="2000" dirty="0"/>
              <a:t> </a:t>
            </a:r>
            <a:r>
              <a:rPr lang="ru-RU" sz="2000" b="1" i="1" dirty="0" err="1">
                <a:effectLst/>
              </a:rPr>
              <a:t>a</a:t>
            </a:r>
            <a:r>
              <a:rPr lang="ru-RU" sz="2000" i="1" dirty="0" err="1">
                <a:effectLst/>
              </a:rPr>
              <a:t>pplication</a:t>
            </a:r>
            <a:r>
              <a:rPr lang="ru-RU" sz="2000" i="1" dirty="0">
                <a:effectLst/>
              </a:rPr>
              <a:t> </a:t>
            </a:r>
            <a:r>
              <a:rPr lang="ru-RU" sz="2000" b="1" i="1" dirty="0" err="1">
                <a:effectLst/>
              </a:rPr>
              <a:t>p</a:t>
            </a:r>
            <a:r>
              <a:rPr lang="ru-RU" sz="2000" i="1" dirty="0" err="1">
                <a:effectLst/>
              </a:rPr>
              <a:t>rogramming</a:t>
            </a:r>
            <a:r>
              <a:rPr lang="ru-RU" sz="2000" i="1" dirty="0">
                <a:effectLst/>
              </a:rPr>
              <a:t> </a:t>
            </a:r>
            <a:r>
              <a:rPr lang="ru-RU" sz="2000" b="1" i="1" dirty="0" err="1">
                <a:effectLst/>
              </a:rPr>
              <a:t>i</a:t>
            </a:r>
            <a:r>
              <a:rPr lang="ru-RU" sz="2000" i="1" dirty="0" err="1">
                <a:effectLst/>
              </a:rPr>
              <a:t>nterface</a:t>
            </a:r>
            <a:r>
              <a:rPr lang="ru-RU" sz="2000" dirty="0"/>
              <a:t>, </a:t>
            </a:r>
            <a:r>
              <a:rPr lang="ru-RU" sz="2000" i="1" dirty="0">
                <a:effectLst/>
              </a:rPr>
              <a:t>API</a:t>
            </a:r>
            <a:r>
              <a:rPr lang="ru-RU" sz="2000" dirty="0"/>
              <a:t> [эй-пи-ай]</a:t>
            </a:r>
            <a:r>
              <a:rPr lang="ru-RU" sz="2000" baseline="30000" dirty="0">
                <a:hlinkClick r:id="rId4"/>
              </a:rPr>
              <a:t>[1]</a:t>
            </a:r>
            <a:r>
              <a:rPr lang="ru-RU" sz="2000" dirty="0"/>
              <a:t>) — описание способов (набор </a:t>
            </a:r>
            <a:r>
              <a:rPr lang="ru-RU" sz="2000" dirty="0">
                <a:hlinkClick r:id="rId5" tooltip="Класс (программирование)"/>
              </a:rPr>
              <a:t>классов</a:t>
            </a:r>
            <a:r>
              <a:rPr lang="ru-RU" sz="2000" dirty="0"/>
              <a:t>, </a:t>
            </a:r>
            <a:r>
              <a:rPr lang="ru-RU" sz="2000" dirty="0">
                <a:hlinkClick r:id="rId6" tooltip="Процедура (программирование)"/>
              </a:rPr>
              <a:t>процедур</a:t>
            </a:r>
            <a:r>
              <a:rPr lang="ru-RU" sz="2000" dirty="0"/>
              <a:t>, </a:t>
            </a:r>
            <a:r>
              <a:rPr lang="ru-RU" sz="2000" dirty="0">
                <a:hlinkClick r:id="rId7" tooltip="Функция (программирование)"/>
              </a:rPr>
              <a:t>функций</a:t>
            </a:r>
            <a:r>
              <a:rPr lang="ru-RU" sz="2000" dirty="0"/>
              <a:t>, </a:t>
            </a:r>
            <a:r>
              <a:rPr lang="ru-RU" sz="2000" dirty="0">
                <a:hlinkClick r:id="rId8" tooltip="Структура (программирование)"/>
              </a:rPr>
              <a:t>структур</a:t>
            </a:r>
            <a:r>
              <a:rPr lang="ru-RU" sz="2000" dirty="0"/>
              <a:t> или </a:t>
            </a:r>
            <a:r>
              <a:rPr lang="ru-RU" sz="2000" dirty="0">
                <a:hlinkClick r:id="rId9" tooltip="Константа (программирование)"/>
              </a:rPr>
              <a:t>констант</a:t>
            </a:r>
            <a:r>
              <a:rPr lang="ru-RU" sz="2000" dirty="0"/>
              <a:t>), которыми одна компьютерная программа может взаимодействовать с другой программой. Обычно входит в описание какого-либо </a:t>
            </a:r>
            <a:r>
              <a:rPr lang="ru-RU" sz="2000" dirty="0">
                <a:hlinkClick r:id="rId10" tooltip="Интернет-протокол"/>
              </a:rPr>
              <a:t>интернет-протокола</a:t>
            </a:r>
            <a:r>
              <a:rPr lang="ru-RU" sz="2000" dirty="0"/>
              <a:t> (например, </a:t>
            </a:r>
            <a:r>
              <a:rPr lang="ru-RU" sz="2000" dirty="0">
                <a:hlinkClick r:id="rId11" tooltip="RFC"/>
              </a:rPr>
              <a:t>RFC</a:t>
            </a:r>
            <a:r>
              <a:rPr lang="ru-RU" sz="2000" baseline="30000" dirty="0">
                <a:hlinkClick r:id="rId12"/>
              </a:rPr>
              <a:t>[2]</a:t>
            </a:r>
            <a:r>
              <a:rPr lang="ru-RU" sz="2000" dirty="0"/>
              <a:t>), программного каркаса (</a:t>
            </a:r>
            <a:r>
              <a:rPr lang="ru-RU" sz="2000" dirty="0">
                <a:hlinkClick r:id="rId13" tooltip="Фреймворк"/>
              </a:rPr>
              <a:t>фреймворка</a:t>
            </a:r>
            <a:r>
              <a:rPr lang="ru-RU" sz="2000" dirty="0"/>
              <a:t>)</a:t>
            </a:r>
            <a:r>
              <a:rPr lang="ru-RU" sz="2000" baseline="30000" dirty="0">
                <a:hlinkClick r:id="rId14"/>
              </a:rPr>
              <a:t>[3]</a:t>
            </a:r>
            <a:r>
              <a:rPr lang="ru-RU" sz="2000" dirty="0"/>
              <a:t> или стандарта вызовов функций </a:t>
            </a:r>
            <a:r>
              <a:rPr lang="ru-RU" sz="2000" dirty="0">
                <a:hlinkClick r:id="rId15" tooltip="Операционная система"/>
              </a:rPr>
              <a:t>операционной системы</a:t>
            </a:r>
            <a:r>
              <a:rPr lang="ru-RU" sz="2000" baseline="30000" dirty="0">
                <a:hlinkClick r:id="rId16"/>
              </a:rPr>
              <a:t>[4]</a:t>
            </a:r>
            <a:r>
              <a:rPr lang="ru-RU" sz="2000" dirty="0"/>
              <a:t>. Часто реализуется отдельной </a:t>
            </a:r>
            <a:r>
              <a:rPr lang="ru-RU" sz="2000" dirty="0">
                <a:hlinkClick r:id="rId17" tooltip="Программная библиотека"/>
              </a:rPr>
              <a:t>программной библиотекой</a:t>
            </a:r>
            <a:r>
              <a:rPr lang="ru-RU" sz="2000" dirty="0"/>
              <a:t> или сервисом </a:t>
            </a:r>
            <a:r>
              <a:rPr lang="ru-RU" sz="2000" dirty="0">
                <a:hlinkClick r:id="rId15" tooltip="Операционная система"/>
              </a:rPr>
              <a:t>операционной системы</a:t>
            </a:r>
            <a:r>
              <a:rPr lang="ru-RU" sz="2000" dirty="0"/>
              <a:t>. Используется программистами при написании всевозможных </a:t>
            </a:r>
            <a:r>
              <a:rPr lang="ru-RU" sz="2000" dirty="0">
                <a:hlinkClick r:id="rId18" tooltip="Прикладное программное обеспечение"/>
              </a:rPr>
              <a:t>приложений</a:t>
            </a:r>
            <a:r>
              <a:rPr lang="ru-RU" sz="2000" dirty="0"/>
              <a:t>. </a:t>
            </a:r>
            <a:endParaRPr lang="en-US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2529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Windows API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735955"/>
            <a:ext cx="8928992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https://ru.wikipedia.org/wiki/Windows_API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b="1" dirty="0"/>
              <a:t>Windows API</a:t>
            </a:r>
            <a:r>
              <a:rPr lang="ru-RU" sz="1900" dirty="0"/>
              <a:t> (</a:t>
            </a:r>
            <a:r>
              <a:rPr lang="ru-RU" sz="1900" dirty="0">
                <a:hlinkClick r:id="rId3" tooltip="Английский язык"/>
              </a:rPr>
              <a:t>англ.</a:t>
            </a:r>
            <a:r>
              <a:rPr lang="ru-RU" sz="1900" dirty="0"/>
              <a:t> </a:t>
            </a:r>
            <a:r>
              <a:rPr lang="ru-RU" sz="1900" i="1" dirty="0" err="1">
                <a:effectLst/>
              </a:rPr>
              <a:t>application</a:t>
            </a:r>
            <a:r>
              <a:rPr lang="ru-RU" sz="1900" i="1" dirty="0">
                <a:effectLst/>
              </a:rPr>
              <a:t> </a:t>
            </a:r>
            <a:r>
              <a:rPr lang="ru-RU" sz="1900" i="1" dirty="0" err="1">
                <a:effectLst/>
              </a:rPr>
              <a:t>programming</a:t>
            </a:r>
            <a:r>
              <a:rPr lang="ru-RU" sz="1900" i="1" dirty="0">
                <a:effectLst/>
              </a:rPr>
              <a:t> </a:t>
            </a:r>
            <a:r>
              <a:rPr lang="ru-RU" sz="1900" i="1" dirty="0" err="1">
                <a:effectLst/>
              </a:rPr>
              <a:t>interfaces</a:t>
            </a:r>
            <a:r>
              <a:rPr lang="ru-RU" sz="1900" dirty="0"/>
              <a:t>) — общее наименование набора базовых функций </a:t>
            </a:r>
            <a:r>
              <a:rPr lang="ru-RU" sz="1900" dirty="0">
                <a:hlinkClick r:id="rId4" tooltip="Интерфейс программирования приложений"/>
              </a:rPr>
              <a:t>интерфейсов программирования приложений</a:t>
            </a:r>
            <a:r>
              <a:rPr lang="ru-RU" sz="1900" dirty="0"/>
              <a:t> операционных систем семейств </a:t>
            </a:r>
            <a:r>
              <a:rPr lang="ru-RU" sz="1900" i="1" dirty="0">
                <a:hlinkClick r:id="rId5" tooltip="Microsoft Windows"/>
              </a:rPr>
              <a:t>Microsoft Windows</a:t>
            </a:r>
            <a:r>
              <a:rPr lang="ru-RU" sz="1900" dirty="0"/>
              <a:t> корпорации «</a:t>
            </a:r>
            <a:r>
              <a:rPr lang="ru-RU" sz="1900" dirty="0">
                <a:hlinkClick r:id="rId6" tooltip="Майкрософт"/>
              </a:rPr>
              <a:t>Майкрософт</a:t>
            </a:r>
            <a:r>
              <a:rPr lang="ru-RU" sz="1900" dirty="0"/>
              <a:t>». Предоставляет прямой способ взаимодействия приложений пользователя с операционной системой </a:t>
            </a:r>
            <a:r>
              <a:rPr lang="ru-RU" sz="1900" i="1" dirty="0"/>
              <a:t>Windows</a:t>
            </a:r>
            <a:r>
              <a:rPr lang="ru-RU" sz="1900" dirty="0"/>
              <a:t>. Для создания программ, использующих </a:t>
            </a:r>
            <a:r>
              <a:rPr lang="ru-RU" sz="1900" i="1" dirty="0"/>
              <a:t>Windows API</a:t>
            </a:r>
            <a:r>
              <a:rPr lang="ru-RU" sz="1900" dirty="0"/>
              <a:t>, корпорация «</a:t>
            </a:r>
            <a:r>
              <a:rPr lang="ru-RU" sz="1900" dirty="0">
                <a:hlinkClick r:id="rId6" tooltip="Майкрософт"/>
              </a:rPr>
              <a:t>Майкрософт</a:t>
            </a:r>
            <a:r>
              <a:rPr lang="ru-RU" sz="1900" dirty="0"/>
              <a:t>» выпускает </a:t>
            </a:r>
            <a:r>
              <a:rPr lang="ru-RU" sz="1900" dirty="0">
                <a:hlinkClick r:id="rId7" tooltip="SDK"/>
              </a:rPr>
              <a:t>комплект разработчика программного обеспечения</a:t>
            </a:r>
            <a:r>
              <a:rPr lang="ru-RU" sz="1900" dirty="0"/>
              <a:t>, который называется </a:t>
            </a:r>
            <a:r>
              <a:rPr lang="ru-RU" sz="1900" i="1" dirty="0">
                <a:hlinkClick r:id="rId8" tooltip="Platform SDK"/>
              </a:rPr>
              <a:t>Platform SDK</a:t>
            </a:r>
            <a:r>
              <a:rPr lang="ru-RU" sz="1900" dirty="0"/>
              <a:t> и содержит документацию, набор </a:t>
            </a:r>
            <a:r>
              <a:rPr lang="ru-RU" sz="1900" dirty="0">
                <a:hlinkClick r:id="rId9" tooltip="Библиотека (программирование)"/>
              </a:rPr>
              <a:t>библиотек</a:t>
            </a:r>
            <a:r>
              <a:rPr lang="ru-RU" sz="1900" dirty="0"/>
              <a:t>, утилит и других инструментальных средств для разработки.</a:t>
            </a:r>
            <a:r>
              <a:rPr lang="en-US" sz="19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i="1" dirty="0"/>
              <a:t>Windows API</a:t>
            </a:r>
            <a:r>
              <a:rPr lang="ru-RU" sz="1900" dirty="0"/>
              <a:t> спроектирован для использования в языке </a:t>
            </a:r>
            <a:r>
              <a:rPr lang="ru-RU" sz="1900" dirty="0">
                <a:hlinkClick r:id="rId10" tooltip="Си (язык программирования)"/>
              </a:rPr>
              <a:t>Си</a:t>
            </a:r>
            <a:r>
              <a:rPr lang="ru-RU" sz="1900" dirty="0"/>
              <a:t> для написания </a:t>
            </a:r>
            <a:r>
              <a:rPr lang="ru-RU" sz="1900" dirty="0">
                <a:hlinkClick r:id="rId11" tooltip="Прикладное программное обеспечение"/>
              </a:rPr>
              <a:t>прикладных программ</a:t>
            </a:r>
            <a:r>
              <a:rPr lang="ru-RU" sz="1900" dirty="0"/>
              <a:t>, предназначенных для работы под управлением операционной системы MS Windows. Работа через </a:t>
            </a:r>
            <a:r>
              <a:rPr lang="ru-RU" sz="1900" i="1" dirty="0"/>
              <a:t>Windows API</a:t>
            </a:r>
            <a:r>
              <a:rPr lang="ru-RU" sz="1900" dirty="0"/>
              <a:t> — это наиболее близкий к операционной системе способ взаимодействия с ней из прикладных программ. Более низкий </a:t>
            </a:r>
            <a:r>
              <a:rPr lang="ru-RU" sz="1900" dirty="0">
                <a:hlinkClick r:id="rId12" tooltip="Уровень доступа (страница отсутствует)"/>
              </a:rPr>
              <a:t>уровень доступа</a:t>
            </a:r>
            <a:r>
              <a:rPr lang="ru-RU" sz="1900" dirty="0"/>
              <a:t>, необходимый только для </a:t>
            </a:r>
            <a:r>
              <a:rPr lang="ru-RU" sz="1900" dirty="0">
                <a:hlinkClick r:id="rId13" tooltip="Драйвер"/>
              </a:rPr>
              <a:t>драйверов</a:t>
            </a:r>
            <a:r>
              <a:rPr lang="ru-RU" sz="1900" dirty="0"/>
              <a:t> устройств, в текущих версиях </a:t>
            </a:r>
            <a:r>
              <a:rPr lang="ru-RU" sz="1900" i="1" dirty="0"/>
              <a:t>Windows</a:t>
            </a:r>
            <a:r>
              <a:rPr lang="ru-RU" sz="1900" dirty="0"/>
              <a:t> предоставляется через </a:t>
            </a:r>
            <a:r>
              <a:rPr lang="ru-RU" sz="1900" i="1" dirty="0">
                <a:hlinkClick r:id="rId14" tooltip="Windows Driver Model"/>
              </a:rPr>
              <a:t>Windows Driver Model</a:t>
            </a:r>
            <a:r>
              <a:rPr lang="ru-RU" sz="1900" dirty="0"/>
              <a:t>. 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/>
              <a:t>Windows API представляет собой множество функций, структур данных и числовых констант, следующих соглашениям языка Си. </a:t>
            </a:r>
          </a:p>
        </p:txBody>
      </p:sp>
    </p:spTree>
    <p:extLst>
      <p:ext uri="{BB962C8B-B14F-4D97-AF65-F5344CB8AC3E}">
        <p14:creationId xmlns:p14="http://schemas.microsoft.com/office/powerpoint/2010/main" val="400564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Графика</a:t>
            </a:r>
          </a:p>
        </p:txBody>
      </p:sp>
    </p:spTree>
    <p:extLst>
      <p:ext uri="{BB962C8B-B14F-4D97-AF65-F5344CB8AC3E}">
        <p14:creationId xmlns:p14="http://schemas.microsoft.com/office/powerpoint/2010/main" val="36522821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2779</Words>
  <Application>Microsoft Office PowerPoint</Application>
  <PresentationFormat>Экран (4:3)</PresentationFormat>
  <Paragraphs>315</Paragraphs>
  <Slides>64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65" baseType="lpstr">
      <vt:lpstr>Тема Office</vt:lpstr>
      <vt:lpstr>Курс «Основы Алгоритмизации и программирование» Власенко Олег Федосович SimbirSoft</vt:lpstr>
      <vt:lpstr>Термины</vt:lpstr>
      <vt:lpstr>Операционная система (ОС)</vt:lpstr>
      <vt:lpstr>Windows</vt:lpstr>
      <vt:lpstr>Интерфейс</vt:lpstr>
      <vt:lpstr>GUI</vt:lpstr>
      <vt:lpstr>API</vt:lpstr>
      <vt:lpstr>Windows API</vt:lpstr>
      <vt:lpstr>Графика</vt:lpstr>
      <vt:lpstr>Создание win32 приложения в VS</vt:lpstr>
      <vt:lpstr>Создание win32 приложения в VS</vt:lpstr>
      <vt:lpstr>Создание win32 приложения в VS (2)</vt:lpstr>
      <vt:lpstr>Создание win32 приложения в VS (3)</vt:lpstr>
      <vt:lpstr>Создание win32 приложения в VS (4)</vt:lpstr>
      <vt:lpstr>Создание win32 приложения в VS (5)</vt:lpstr>
      <vt:lpstr>Создание win32 приложения в VS (6)</vt:lpstr>
      <vt:lpstr>Создание win32 приложения в VS (7) – создано!</vt:lpstr>
      <vt:lpstr>Запущенное win32 приложение!</vt:lpstr>
      <vt:lpstr>Где в коде рисовать картинки?</vt:lpstr>
      <vt:lpstr>Где в коде рисовать картинки? (2)</vt:lpstr>
      <vt:lpstr>Рисуем линии</vt:lpstr>
      <vt:lpstr>https://www.frolov-lib.ru/books/bsp/v14/ch2_3.htm </vt:lpstr>
      <vt:lpstr>https://www.frolov-lib.ru/books/bsp/v14/ch2_3.htm </vt:lpstr>
      <vt:lpstr>Точки в Декартовой системе координат</vt:lpstr>
      <vt:lpstr>Экранная система координат</vt:lpstr>
      <vt:lpstr>Оцифровка точек в координатной сетке</vt:lpstr>
      <vt:lpstr>Такое разное перо</vt:lpstr>
      <vt:lpstr>Такое разное перо (2)</vt:lpstr>
      <vt:lpstr>Некоторые цвета</vt:lpstr>
      <vt:lpstr>Как задать произвольный цвет</vt:lpstr>
      <vt:lpstr>Презентация PowerPoint</vt:lpstr>
      <vt:lpstr>Лабораторная работа №4</vt:lpstr>
      <vt:lpstr>Задача 1</vt:lpstr>
      <vt:lpstr>Задача 1: Решение</vt:lpstr>
      <vt:lpstr>Задача 2</vt:lpstr>
      <vt:lpstr>Задача 2</vt:lpstr>
      <vt:lpstr>Задача 2</vt:lpstr>
      <vt:lpstr>Задача 3</vt:lpstr>
      <vt:lpstr>Домашнее задание к ЛР4 </vt:lpstr>
      <vt:lpstr>Домашнее задание – оформление</vt:lpstr>
      <vt:lpstr>Презентация PowerPoint</vt:lpstr>
      <vt:lpstr>Рисуем разные фигуры</vt:lpstr>
      <vt:lpstr>https://www.frolov-lib.ru/books/bsp/v14/ch2_3.htm </vt:lpstr>
      <vt:lpstr>https://www.frolov-lib.ru/books/bsp/v14/ch2_3.htm </vt:lpstr>
      <vt:lpstr>Кисть</vt:lpstr>
      <vt:lpstr>Кисть (2)</vt:lpstr>
      <vt:lpstr>А если нужно что-то круглое?</vt:lpstr>
      <vt:lpstr>Чем будем рисовать</vt:lpstr>
      <vt:lpstr>Кисть (3)</vt:lpstr>
      <vt:lpstr>Чем еще можно рисовать</vt:lpstr>
      <vt:lpstr>Чем еще можно рисовать</vt:lpstr>
      <vt:lpstr>Чем еще можно рисовать</vt:lpstr>
      <vt:lpstr>Источники информации</vt:lpstr>
      <vt:lpstr>Презентация PowerPoint</vt:lpstr>
      <vt:lpstr>Лабораторная работа №5</vt:lpstr>
      <vt:lpstr>Задача 1</vt:lpstr>
      <vt:lpstr>Задача 1</vt:lpstr>
      <vt:lpstr>Задача 1</vt:lpstr>
      <vt:lpstr>Задача 2</vt:lpstr>
      <vt:lpstr>Домашнее задание </vt:lpstr>
      <vt:lpstr>Домашнее задание – оформление</vt:lpstr>
      <vt:lpstr>Презентация PowerPoint</vt:lpstr>
      <vt:lpstr>ИТОГО по лекции</vt:lpstr>
      <vt:lpstr>Источники информации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</dc:title>
  <dc:creator>Oleg</dc:creator>
  <cp:lastModifiedBy>Oleg</cp:lastModifiedBy>
  <cp:revision>113</cp:revision>
  <dcterms:created xsi:type="dcterms:W3CDTF">2015-09-02T18:56:24Z</dcterms:created>
  <dcterms:modified xsi:type="dcterms:W3CDTF">2022-09-23T20:50:52Z</dcterms:modified>
</cp:coreProperties>
</file>